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6.xml" ContentType="application/vnd.openxmlformats-officedocument.theme+xml"/>
  <Override PartName="/ppt/slideLayouts/slideLayout7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7" r:id="rId2"/>
    <p:sldMasterId id="2147483679" r:id="rId3"/>
    <p:sldMasterId id="2147483691" r:id="rId4"/>
    <p:sldMasterId id="2147483703" r:id="rId5"/>
    <p:sldMasterId id="2147483715" r:id="rId6"/>
    <p:sldMasterId id="2147483660" r:id="rId7"/>
  </p:sldMasterIdLst>
  <p:notesMasterIdLst>
    <p:notesMasterId r:id="rId95"/>
  </p:notesMasterIdLst>
  <p:handoutMasterIdLst>
    <p:handoutMasterId r:id="rId96"/>
  </p:handoutMasterIdLst>
  <p:sldIdLst>
    <p:sldId id="1781" r:id="rId8"/>
    <p:sldId id="2036" r:id="rId9"/>
    <p:sldId id="2046" r:id="rId10"/>
    <p:sldId id="2057" r:id="rId11"/>
    <p:sldId id="2121" r:id="rId12"/>
    <p:sldId id="2122" r:id="rId13"/>
    <p:sldId id="2123" r:id="rId14"/>
    <p:sldId id="2124" r:id="rId15"/>
    <p:sldId id="2125" r:id="rId16"/>
    <p:sldId id="2058" r:id="rId17"/>
    <p:sldId id="2126" r:id="rId18"/>
    <p:sldId id="2127" r:id="rId19"/>
    <p:sldId id="2128" r:id="rId20"/>
    <p:sldId id="2129" r:id="rId21"/>
    <p:sldId id="2130" r:id="rId22"/>
    <p:sldId id="2131" r:id="rId23"/>
    <p:sldId id="2134" r:id="rId24"/>
    <p:sldId id="2132" r:id="rId25"/>
    <p:sldId id="2135" r:id="rId26"/>
    <p:sldId id="2133" r:id="rId27"/>
    <p:sldId id="2136" r:id="rId28"/>
    <p:sldId id="2137" r:id="rId29"/>
    <p:sldId id="2138" r:id="rId30"/>
    <p:sldId id="2139" r:id="rId31"/>
    <p:sldId id="2141" r:id="rId32"/>
    <p:sldId id="2142" r:id="rId33"/>
    <p:sldId id="2143" r:id="rId34"/>
    <p:sldId id="2144" r:id="rId35"/>
    <p:sldId id="2145" r:id="rId36"/>
    <p:sldId id="2146" r:id="rId37"/>
    <p:sldId id="2147" r:id="rId38"/>
    <p:sldId id="2148" r:id="rId39"/>
    <p:sldId id="2149" r:id="rId40"/>
    <p:sldId id="2150" r:id="rId41"/>
    <p:sldId id="2151" r:id="rId42"/>
    <p:sldId id="2153" r:id="rId43"/>
    <p:sldId id="2152" r:id="rId44"/>
    <p:sldId id="2154" r:id="rId45"/>
    <p:sldId id="2155" r:id="rId46"/>
    <p:sldId id="2157" r:id="rId47"/>
    <p:sldId id="2158" r:id="rId48"/>
    <p:sldId id="2159" r:id="rId49"/>
    <p:sldId id="2161" r:id="rId50"/>
    <p:sldId id="2162" r:id="rId51"/>
    <p:sldId id="2163" r:id="rId52"/>
    <p:sldId id="2164" r:id="rId53"/>
    <p:sldId id="2165" r:id="rId54"/>
    <p:sldId id="2166" r:id="rId55"/>
    <p:sldId id="2167" r:id="rId56"/>
    <p:sldId id="2168" r:id="rId57"/>
    <p:sldId id="2171" r:id="rId58"/>
    <p:sldId id="2169" r:id="rId59"/>
    <p:sldId id="2172" r:id="rId60"/>
    <p:sldId id="2170" r:id="rId61"/>
    <p:sldId id="2173" r:id="rId62"/>
    <p:sldId id="2174" r:id="rId63"/>
    <p:sldId id="2175" r:id="rId64"/>
    <p:sldId id="2176" r:id="rId65"/>
    <p:sldId id="2177" r:id="rId66"/>
    <p:sldId id="2178" r:id="rId67"/>
    <p:sldId id="2195" r:id="rId68"/>
    <p:sldId id="2196" r:id="rId69"/>
    <p:sldId id="2197" r:id="rId70"/>
    <p:sldId id="2198" r:id="rId71"/>
    <p:sldId id="2199" r:id="rId72"/>
    <p:sldId id="2200" r:id="rId73"/>
    <p:sldId id="2201" r:id="rId74"/>
    <p:sldId id="2202" r:id="rId75"/>
    <p:sldId id="2203" r:id="rId76"/>
    <p:sldId id="2054" r:id="rId77"/>
    <p:sldId id="2119" r:id="rId78"/>
    <p:sldId id="2179" r:id="rId79"/>
    <p:sldId id="2180" r:id="rId80"/>
    <p:sldId id="2181" r:id="rId81"/>
    <p:sldId id="2182" r:id="rId82"/>
    <p:sldId id="2183" r:id="rId83"/>
    <p:sldId id="2184" r:id="rId84"/>
    <p:sldId id="2185" r:id="rId85"/>
    <p:sldId id="2186" r:id="rId86"/>
    <p:sldId id="2187" r:id="rId87"/>
    <p:sldId id="2188" r:id="rId88"/>
    <p:sldId id="2189" r:id="rId89"/>
    <p:sldId id="2190" r:id="rId90"/>
    <p:sldId id="2191" r:id="rId91"/>
    <p:sldId id="2192" r:id="rId92"/>
    <p:sldId id="2193" r:id="rId93"/>
    <p:sldId id="2194" r:id="rId9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yllabus" id="{153E0227-28CB-47FA-A017-C046B7442982}">
          <p14:sldIdLst>
            <p14:sldId id="1781"/>
            <p14:sldId id="2036"/>
            <p14:sldId id="2046"/>
            <p14:sldId id="2057"/>
            <p14:sldId id="2121"/>
            <p14:sldId id="2122"/>
            <p14:sldId id="2123"/>
            <p14:sldId id="2124"/>
            <p14:sldId id="2125"/>
            <p14:sldId id="2058"/>
            <p14:sldId id="2126"/>
            <p14:sldId id="2127"/>
            <p14:sldId id="2128"/>
            <p14:sldId id="2129"/>
            <p14:sldId id="2130"/>
            <p14:sldId id="2131"/>
            <p14:sldId id="2134"/>
            <p14:sldId id="2132"/>
            <p14:sldId id="2135"/>
            <p14:sldId id="2133"/>
            <p14:sldId id="2136"/>
            <p14:sldId id="2137"/>
            <p14:sldId id="2138"/>
            <p14:sldId id="2139"/>
            <p14:sldId id="2141"/>
            <p14:sldId id="2142"/>
            <p14:sldId id="2143"/>
            <p14:sldId id="2144"/>
            <p14:sldId id="2145"/>
            <p14:sldId id="2146"/>
            <p14:sldId id="2147"/>
            <p14:sldId id="2148"/>
            <p14:sldId id="2149"/>
            <p14:sldId id="2150"/>
            <p14:sldId id="2151"/>
            <p14:sldId id="2153"/>
            <p14:sldId id="2152"/>
            <p14:sldId id="2154"/>
            <p14:sldId id="2155"/>
            <p14:sldId id="2157"/>
            <p14:sldId id="2158"/>
            <p14:sldId id="2159"/>
            <p14:sldId id="2161"/>
            <p14:sldId id="2162"/>
            <p14:sldId id="2163"/>
            <p14:sldId id="2164"/>
            <p14:sldId id="2165"/>
            <p14:sldId id="2166"/>
            <p14:sldId id="2167"/>
            <p14:sldId id="2168"/>
            <p14:sldId id="2171"/>
            <p14:sldId id="2169"/>
            <p14:sldId id="2172"/>
            <p14:sldId id="2170"/>
            <p14:sldId id="2173"/>
            <p14:sldId id="2174"/>
            <p14:sldId id="2175"/>
            <p14:sldId id="2176"/>
            <p14:sldId id="2177"/>
            <p14:sldId id="2178"/>
            <p14:sldId id="2195"/>
            <p14:sldId id="2196"/>
            <p14:sldId id="2197"/>
            <p14:sldId id="2198"/>
            <p14:sldId id="2199"/>
            <p14:sldId id="2200"/>
            <p14:sldId id="2201"/>
            <p14:sldId id="2202"/>
            <p14:sldId id="2203"/>
            <p14:sldId id="2054"/>
            <p14:sldId id="2119"/>
            <p14:sldId id="2179"/>
            <p14:sldId id="2180"/>
            <p14:sldId id="2181"/>
            <p14:sldId id="2182"/>
            <p14:sldId id="2183"/>
            <p14:sldId id="2184"/>
            <p14:sldId id="2185"/>
            <p14:sldId id="2186"/>
            <p14:sldId id="2187"/>
            <p14:sldId id="2188"/>
            <p14:sldId id="2189"/>
            <p14:sldId id="2190"/>
            <p14:sldId id="2191"/>
            <p14:sldId id="2192"/>
            <p14:sldId id="2193"/>
            <p14:sldId id="2194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32" autoAdjust="0"/>
    <p:restoredTop sz="91026" autoAdjust="0"/>
  </p:normalViewPr>
  <p:slideViewPr>
    <p:cSldViewPr>
      <p:cViewPr varScale="1">
        <p:scale>
          <a:sx n="80" d="100"/>
          <a:sy n="80" d="100"/>
        </p:scale>
        <p:origin x="-896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0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5" d="100"/>
          <a:sy n="65" d="100"/>
        </p:scale>
        <p:origin x="-3560" y="-10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notesMaster" Target="notesMasters/notesMaster1.xml"/><Relationship Id="rId96" Type="http://schemas.openxmlformats.org/officeDocument/2006/relationships/handoutMaster" Target="handoutMasters/handoutMaster1.xml"/><Relationship Id="rId97" Type="http://schemas.openxmlformats.org/officeDocument/2006/relationships/printerSettings" Target="printerSettings/printerSettings1.bin"/><Relationship Id="rId98" Type="http://schemas.openxmlformats.org/officeDocument/2006/relationships/presProps" Target="presProps.xml"/><Relationship Id="rId99" Type="http://schemas.openxmlformats.org/officeDocument/2006/relationships/viewProps" Target="viewProps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100" Type="http://schemas.openxmlformats.org/officeDocument/2006/relationships/theme" Target="theme/theme1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6A0FE-78A6-4C94-A477-5589354F84FC}" type="datetimeFigureOut">
              <a:rPr lang="en-US" smtClean="0"/>
              <a:t>30/07/15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B2E56B-E9DA-4D9F-BE45-1726618D2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2045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5DB22151-7E4A-4BA3-A16C-698F065919DB}" type="datetimeFigureOut">
              <a:rPr lang="en-US" smtClean="0"/>
              <a:t>30/07/15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FEF49AFE-DC4F-40BB-B5EC-099711524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44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 smtClean="0"/>
              <a:t>Module 01:Activities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310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53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55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56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57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58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59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60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71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73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74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75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76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77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78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79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81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42F38-8080-4330-A16E-7F1EBC86E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786094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42F38-8080-4330-A16E-7F1EBC86E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020499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42F38-8080-4330-A16E-7F1EBC86E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101053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 bwMode="gray"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5" name="Rectangle 23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457200" y="6553200"/>
            <a:ext cx="2133600" cy="1524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endParaRPr lang="en-US" altLang="ko-KR" dirty="0"/>
          </a:p>
        </p:txBody>
      </p:sp>
      <p:sp>
        <p:nvSpPr>
          <p:cNvPr id="13336" name="Rectangle 24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553200"/>
            <a:ext cx="2895600" cy="152400"/>
          </a:xfrm>
        </p:spPr>
        <p:txBody>
          <a:bodyPr/>
          <a:lstStyle>
            <a:lvl1pPr algn="ctr">
              <a:defRPr sz="1400" b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defRPr>
            </a:lvl1pPr>
          </a:lstStyle>
          <a:p>
            <a:r>
              <a:rPr lang="en-US" altLang="zh-CN" dirty="0"/>
              <a:t>www.wondershare.com</a:t>
            </a:r>
            <a:endParaRPr lang="en-US" altLang="ko-KR" dirty="0"/>
          </a:p>
        </p:txBody>
      </p:sp>
      <p:sp>
        <p:nvSpPr>
          <p:cNvPr id="13337" name="Rectangle 2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553200"/>
            <a:ext cx="2133600" cy="1524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fld id="{265A0F7C-7D7A-4A43-9590-086FF72EADA0}" type="slidenum">
              <a:rPr lang="ko-KR" altLang="en-US"/>
              <a:pPr/>
              <a:t>‹#›</a:t>
            </a:fld>
            <a:endParaRPr lang="en-US" altLang="ko-KR" dirty="0"/>
          </a:p>
        </p:txBody>
      </p:sp>
      <p:sp>
        <p:nvSpPr>
          <p:cNvPr id="13341" name="Text Box 29"/>
          <p:cNvSpPr txBox="1">
            <a:spLocks noChangeArrowheads="1"/>
          </p:cNvSpPr>
          <p:nvPr/>
        </p:nvSpPr>
        <p:spPr bwMode="black">
          <a:xfrm>
            <a:off x="7562851" y="6022975"/>
            <a:ext cx="115288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altLang="ko-KR" sz="2400" b="1" dirty="0">
                <a:effectLst/>
                <a:latin typeface="Verdana" pitchFamily="34" charset="0"/>
              </a:rPr>
              <a:t>LOGO</a:t>
            </a:r>
          </a:p>
        </p:txBody>
      </p:sp>
      <p:sp>
        <p:nvSpPr>
          <p:cNvPr id="13489" name="Rectangle 177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1865314" y="4848226"/>
            <a:ext cx="6821487" cy="1470025"/>
          </a:xfrm>
        </p:spPr>
        <p:txBody>
          <a:bodyPr/>
          <a:lstStyle>
            <a:lvl1pPr algn="ctr">
              <a:defRPr sz="4000">
                <a:solidFill>
                  <a:srgbClr val="111111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171771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42F38-8080-4330-A16E-7F1EBC86E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930096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0F99-22A5-DF4E-B933-CDF2CA961E0E}" type="datetimeFigureOut">
              <a:rPr lang="en-US" smtClean="0"/>
              <a:t>30/07/15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8116B-7F5B-9D4E-BABD-AB0B4D0FB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970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0F99-22A5-DF4E-B933-CDF2CA961E0E}" type="datetimeFigureOut">
              <a:rPr lang="en-US" smtClean="0"/>
              <a:t>30/07/15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8116B-7F5B-9D4E-BABD-AB0B4D0FB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234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0F99-22A5-DF4E-B933-CDF2CA961E0E}" type="datetimeFigureOut">
              <a:rPr lang="en-US" smtClean="0"/>
              <a:t>30/07/15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8116B-7F5B-9D4E-BABD-AB0B4D0FB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175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0F99-22A5-DF4E-B933-CDF2CA961E0E}" type="datetimeFigureOut">
              <a:rPr lang="en-US" smtClean="0"/>
              <a:t>30/07/15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8116B-7F5B-9D4E-BABD-AB0B4D0FB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3307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0F99-22A5-DF4E-B933-CDF2CA961E0E}" type="datetimeFigureOut">
              <a:rPr lang="en-US" smtClean="0"/>
              <a:t>30/07/15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8116B-7F5B-9D4E-BABD-AB0B4D0FB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787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0F99-22A5-DF4E-B933-CDF2CA961E0E}" type="datetimeFigureOut">
              <a:rPr lang="en-US" smtClean="0"/>
              <a:t>30/07/15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8116B-7F5B-9D4E-BABD-AB0B4D0FB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767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42F38-8080-4330-A16E-7F1EBC86E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18381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0F99-22A5-DF4E-B933-CDF2CA961E0E}" type="datetimeFigureOut">
              <a:rPr lang="en-US" smtClean="0"/>
              <a:t>30/07/15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8116B-7F5B-9D4E-BABD-AB0B4D0FB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76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0F99-22A5-DF4E-B933-CDF2CA961E0E}" type="datetimeFigureOut">
              <a:rPr lang="en-US" smtClean="0"/>
              <a:t>30/07/15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8116B-7F5B-9D4E-BABD-AB0B4D0FB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8822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0F99-22A5-DF4E-B933-CDF2CA961E0E}" type="datetimeFigureOut">
              <a:rPr lang="en-US" smtClean="0"/>
              <a:t>30/07/15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8116B-7F5B-9D4E-BABD-AB0B4D0FB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0910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0F99-22A5-DF4E-B933-CDF2CA961E0E}" type="datetimeFigureOut">
              <a:rPr lang="en-US" smtClean="0"/>
              <a:t>30/07/15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8116B-7F5B-9D4E-BABD-AB0B4D0FB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1283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0F99-22A5-DF4E-B933-CDF2CA961E0E}" type="datetimeFigureOut">
              <a:rPr lang="en-US" smtClean="0"/>
              <a:t>30/07/15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8116B-7F5B-9D4E-BABD-AB0B4D0FB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3343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0F99-22A5-DF4E-B933-CDF2CA961E0E}" type="datetimeFigureOut">
              <a:rPr lang="en-US" smtClean="0"/>
              <a:t>30/07/15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8116B-7F5B-9D4E-BABD-AB0B4D0FB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6264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011-5A8A-6443-B53F-465192AD6D02}" type="datetimeFigureOut">
              <a:rPr lang="en-US" smtClean="0"/>
              <a:t>30/07/15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E992-5561-854E-9473-C0374E771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734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011-5A8A-6443-B53F-465192AD6D02}" type="datetimeFigureOut">
              <a:rPr lang="en-US" smtClean="0"/>
              <a:t>30/07/15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E992-5561-854E-9473-C0374E771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524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011-5A8A-6443-B53F-465192AD6D02}" type="datetimeFigureOut">
              <a:rPr lang="en-US" smtClean="0"/>
              <a:t>30/07/15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E992-5561-854E-9473-C0374E771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790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011-5A8A-6443-B53F-465192AD6D02}" type="datetimeFigureOut">
              <a:rPr lang="en-US" smtClean="0"/>
              <a:t>30/07/15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E992-5561-854E-9473-C0374E771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5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42F38-8080-4330-A16E-7F1EBC86E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881101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011-5A8A-6443-B53F-465192AD6D02}" type="datetimeFigureOut">
              <a:rPr lang="en-US" smtClean="0"/>
              <a:t>30/07/15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E992-5561-854E-9473-C0374E771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9279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011-5A8A-6443-B53F-465192AD6D02}" type="datetimeFigureOut">
              <a:rPr lang="en-US" smtClean="0"/>
              <a:t>30/07/15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E992-5561-854E-9473-C0374E771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4736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011-5A8A-6443-B53F-465192AD6D02}" type="datetimeFigureOut">
              <a:rPr lang="en-US" smtClean="0"/>
              <a:t>30/07/15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E992-5561-854E-9473-C0374E771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5343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011-5A8A-6443-B53F-465192AD6D02}" type="datetimeFigureOut">
              <a:rPr lang="en-US" smtClean="0"/>
              <a:t>30/07/15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E992-5561-854E-9473-C0374E771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015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011-5A8A-6443-B53F-465192AD6D02}" type="datetimeFigureOut">
              <a:rPr lang="en-US" smtClean="0"/>
              <a:t>30/07/15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E992-5561-854E-9473-C0374E771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27221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011-5A8A-6443-B53F-465192AD6D02}" type="datetimeFigureOut">
              <a:rPr lang="en-US" smtClean="0"/>
              <a:t>30/07/15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E992-5561-854E-9473-C0374E771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51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011-5A8A-6443-B53F-465192AD6D02}" type="datetimeFigureOut">
              <a:rPr lang="en-US" smtClean="0"/>
              <a:t>30/07/15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E992-5561-854E-9473-C0374E771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583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1FE39-D9EA-554D-8BF2-619E75A9D0DB}" type="datetimeFigureOut">
              <a:rPr lang="en-US" smtClean="0"/>
              <a:t>30/07/15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6785C-CE11-CA44-A99F-71AABA36B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473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1FE39-D9EA-554D-8BF2-619E75A9D0DB}" type="datetimeFigureOut">
              <a:rPr lang="en-US" smtClean="0"/>
              <a:t>30/07/15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6785C-CE11-CA44-A99F-71AABA36B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181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1FE39-D9EA-554D-8BF2-619E75A9D0DB}" type="datetimeFigureOut">
              <a:rPr lang="en-US" smtClean="0"/>
              <a:t>30/07/15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6785C-CE11-CA44-A99F-71AABA36B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49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42F38-8080-4330-A16E-7F1EBC86E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70433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1FE39-D9EA-554D-8BF2-619E75A9D0DB}" type="datetimeFigureOut">
              <a:rPr lang="en-US" smtClean="0"/>
              <a:t>30/07/15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6785C-CE11-CA44-A99F-71AABA36B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1803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1FE39-D9EA-554D-8BF2-619E75A9D0DB}" type="datetimeFigureOut">
              <a:rPr lang="en-US" smtClean="0"/>
              <a:t>30/07/15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6785C-CE11-CA44-A99F-71AABA36B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3750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1FE39-D9EA-554D-8BF2-619E75A9D0DB}" type="datetimeFigureOut">
              <a:rPr lang="en-US" smtClean="0"/>
              <a:t>30/07/15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6785C-CE11-CA44-A99F-71AABA36B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349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1FE39-D9EA-554D-8BF2-619E75A9D0DB}" type="datetimeFigureOut">
              <a:rPr lang="en-US" smtClean="0"/>
              <a:t>30/07/15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6785C-CE11-CA44-A99F-71AABA36B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496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1FE39-D9EA-554D-8BF2-619E75A9D0DB}" type="datetimeFigureOut">
              <a:rPr lang="en-US" smtClean="0"/>
              <a:t>30/07/15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6785C-CE11-CA44-A99F-71AABA36B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32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1FE39-D9EA-554D-8BF2-619E75A9D0DB}" type="datetimeFigureOut">
              <a:rPr lang="en-US" smtClean="0"/>
              <a:t>30/07/15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6785C-CE11-CA44-A99F-71AABA36B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22885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1FE39-D9EA-554D-8BF2-619E75A9D0DB}" type="datetimeFigureOut">
              <a:rPr lang="en-US" smtClean="0"/>
              <a:t>30/07/15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6785C-CE11-CA44-A99F-71AABA36B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821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1FE39-D9EA-554D-8BF2-619E75A9D0DB}" type="datetimeFigureOut">
              <a:rPr lang="en-US" smtClean="0"/>
              <a:t>30/07/15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6785C-CE11-CA44-A99F-71AABA36B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151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A3B8E-7FA7-E345-AF6C-DDECB8AB81E6}" type="datetimeFigureOut">
              <a:rPr lang="en-US" smtClean="0"/>
              <a:t>30/07/15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AF337-D04D-0B48-8EC4-A380C166E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1546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A3B8E-7FA7-E345-AF6C-DDECB8AB81E6}" type="datetimeFigureOut">
              <a:rPr lang="en-US" smtClean="0"/>
              <a:t>30/07/15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AF337-D04D-0B48-8EC4-A380C166E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94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42F38-8080-4330-A16E-7F1EBC86E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893375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A3B8E-7FA7-E345-AF6C-DDECB8AB81E6}" type="datetimeFigureOut">
              <a:rPr lang="en-US" smtClean="0"/>
              <a:t>30/07/15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AF337-D04D-0B48-8EC4-A380C166E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61680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A3B8E-7FA7-E345-AF6C-DDECB8AB81E6}" type="datetimeFigureOut">
              <a:rPr lang="en-US" smtClean="0"/>
              <a:t>30/07/15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AF337-D04D-0B48-8EC4-A380C166E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5577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A3B8E-7FA7-E345-AF6C-DDECB8AB81E6}" type="datetimeFigureOut">
              <a:rPr lang="en-US" smtClean="0"/>
              <a:t>30/07/15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AF337-D04D-0B48-8EC4-A380C166E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9145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A3B8E-7FA7-E345-AF6C-DDECB8AB81E6}" type="datetimeFigureOut">
              <a:rPr lang="en-US" smtClean="0"/>
              <a:t>30/07/15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AF337-D04D-0B48-8EC4-A380C166E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5081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A3B8E-7FA7-E345-AF6C-DDECB8AB81E6}" type="datetimeFigureOut">
              <a:rPr lang="en-US" smtClean="0"/>
              <a:t>30/07/15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AF337-D04D-0B48-8EC4-A380C166E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2017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A3B8E-7FA7-E345-AF6C-DDECB8AB81E6}" type="datetimeFigureOut">
              <a:rPr lang="en-US" smtClean="0"/>
              <a:t>30/07/15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AF337-D04D-0B48-8EC4-A380C166E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57732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A3B8E-7FA7-E345-AF6C-DDECB8AB81E6}" type="datetimeFigureOut">
              <a:rPr lang="en-US" smtClean="0"/>
              <a:t>30/07/15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AF337-D04D-0B48-8EC4-A380C166E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7949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A3B8E-7FA7-E345-AF6C-DDECB8AB81E6}" type="datetimeFigureOut">
              <a:rPr lang="en-US" smtClean="0"/>
              <a:t>30/07/15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AF337-D04D-0B48-8EC4-A380C166E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16724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A3B8E-7FA7-E345-AF6C-DDECB8AB81E6}" type="datetimeFigureOut">
              <a:rPr lang="en-US" smtClean="0"/>
              <a:t>30/07/15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AF337-D04D-0B48-8EC4-A380C166E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9317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741F3-7251-724F-BC19-33DEB0C28275}" type="datetimeFigureOut">
              <a:rPr lang="en-US" smtClean="0"/>
              <a:t>30/07/15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D723F-C877-E54C-9937-59D9B2011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425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42F38-8080-4330-A16E-7F1EBC86E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10202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741F3-7251-724F-BC19-33DEB0C28275}" type="datetimeFigureOut">
              <a:rPr lang="en-US" smtClean="0"/>
              <a:t>30/07/15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D723F-C877-E54C-9937-59D9B2011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893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741F3-7251-724F-BC19-33DEB0C28275}" type="datetimeFigureOut">
              <a:rPr lang="en-US" smtClean="0"/>
              <a:t>30/07/15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D723F-C877-E54C-9937-59D9B2011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69112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741F3-7251-724F-BC19-33DEB0C28275}" type="datetimeFigureOut">
              <a:rPr lang="en-US" smtClean="0"/>
              <a:t>30/07/15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D723F-C877-E54C-9937-59D9B2011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36613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741F3-7251-724F-BC19-33DEB0C28275}" type="datetimeFigureOut">
              <a:rPr lang="en-US" smtClean="0"/>
              <a:t>30/07/15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D723F-C877-E54C-9937-59D9B2011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54879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741F3-7251-724F-BC19-33DEB0C28275}" type="datetimeFigureOut">
              <a:rPr lang="en-US" smtClean="0"/>
              <a:t>30/07/15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D723F-C877-E54C-9937-59D9B2011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2407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741F3-7251-724F-BC19-33DEB0C28275}" type="datetimeFigureOut">
              <a:rPr lang="en-US" smtClean="0"/>
              <a:t>30/07/15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D723F-C877-E54C-9937-59D9B2011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90659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741F3-7251-724F-BC19-33DEB0C28275}" type="datetimeFigureOut">
              <a:rPr lang="en-US" smtClean="0"/>
              <a:t>30/07/15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D723F-C877-E54C-9937-59D9B2011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8753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741F3-7251-724F-BC19-33DEB0C28275}" type="datetimeFigureOut">
              <a:rPr lang="en-US" smtClean="0"/>
              <a:t>30/07/15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D723F-C877-E54C-9937-59D9B2011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04671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741F3-7251-724F-BC19-33DEB0C28275}" type="datetimeFigureOut">
              <a:rPr lang="en-US" smtClean="0"/>
              <a:t>30/07/15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D723F-C877-E54C-9937-59D9B2011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17697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741F3-7251-724F-BC19-33DEB0C28275}" type="datetimeFigureOut">
              <a:rPr lang="en-US" smtClean="0"/>
              <a:t>30/07/15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D723F-C877-E54C-9937-59D9B2011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222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42F38-8080-4330-A16E-7F1EBC86E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21514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741F3-7251-724F-BC19-33DEB0C28275}" type="datetimeFigureOut">
              <a:rPr lang="en-US" smtClean="0"/>
              <a:t>30/07/15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D723F-C877-E54C-9937-59D9B2011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3953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-76200"/>
            <a:ext cx="9220200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2297638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42F38-8080-4330-A16E-7F1EBC86E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132401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42F38-8080-4330-A16E-7F1EBC86E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665918"/>
      </p:ext>
    </p:extLst>
  </p:cSld>
  <p:clrMapOvr>
    <a:masterClrMapping/>
  </p:clrMapOvr>
  <p:transition xmlns:p14="http://schemas.microsoft.com/office/powerpoint/2010/main"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6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7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8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theme" Target="../theme/theme6.xml"/><Relationship Id="rId1" Type="http://schemas.openxmlformats.org/officeDocument/2006/relationships/slideLayout" Target="../slideLayouts/slideLayout59.xml"/><Relationship Id="rId2" Type="http://schemas.openxmlformats.org/officeDocument/2006/relationships/slideLayout" Target="../slideLayouts/slideLayout60.xml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71.xml"/><Relationship Id="rId2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42F38-8080-4330-A16E-7F1EBC86E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977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  <p:sldLayoutId id="2147483729" r:id="rId13"/>
  </p:sldLayoutIdLst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810F99-22A5-DF4E-B933-CDF2CA961E0E}" type="datetimeFigureOut">
              <a:rPr lang="en-US" smtClean="0"/>
              <a:t>30/07/15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A8116B-7F5B-9D4E-BABD-AB0B4D0FB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845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CF011-5A8A-6443-B53F-465192AD6D02}" type="datetimeFigureOut">
              <a:rPr lang="en-US" smtClean="0"/>
              <a:t>30/07/15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CE992-5561-854E-9473-C0374E771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41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1FE39-D9EA-554D-8BF2-619E75A9D0DB}" type="datetimeFigureOut">
              <a:rPr lang="en-US" smtClean="0"/>
              <a:t>30/07/15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6785C-CE11-CA44-A99F-71AABA36B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138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FA3B8E-7FA7-E345-AF6C-DDECB8AB81E6}" type="datetimeFigureOut">
              <a:rPr lang="en-US" smtClean="0"/>
              <a:t>30/07/15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AF337-D04D-0B48-8EC4-A380C166E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095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6741F3-7251-724F-BC19-33DEB0C28275}" type="datetimeFigureOut">
              <a:rPr lang="en-US" smtClean="0"/>
              <a:t>30/07/15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BD723F-C877-E54C-9937-59D9B2011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066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2ABCB4A-7F20-4B37-83EB-C6072449E27D}" type="slidenum">
              <a:rPr lang="en-US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31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-28575"/>
            <a:ext cx="9220200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87966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</p:sldLayoutIdLst>
  <p:transition xmlns:p14="http://schemas.microsoft.com/office/powerpoint/2010/main" spd="slow">
    <p:wipe/>
  </p:transition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6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22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3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3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3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3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3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3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3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3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43.png"/><Relationship Id="rId5" Type="http://schemas.openxmlformats.org/officeDocument/2006/relationships/hyperlink" Target="http://schemas.android.com/apk/res/android" TargetMode="External"/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4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4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5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5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image" Target="../media/image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5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5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6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6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6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image" Target="../media/image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6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image" Target="../media/image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6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6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6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6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6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6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7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7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7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416800" y="6052088"/>
            <a:ext cx="1625600" cy="424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169" y="2689225"/>
            <a:ext cx="5949950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95400" y="1676400"/>
            <a:ext cx="62865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0" cap="none" spc="0" normalizeH="0" baseline="0" noProof="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cs typeface="Arial" pitchFamily="34" charset="0"/>
              </a:rPr>
              <a:t>Android</a:t>
            </a:r>
            <a:r>
              <a:rPr kumimoji="0" lang="en-US" sz="6600" b="1" i="0" u="none" strike="noStrike" kern="0" cap="none" spc="0" normalizeH="0" noProof="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cs typeface="Arial" pitchFamily="34" charset="0"/>
              </a:rPr>
              <a:t> </a:t>
            </a:r>
            <a:r>
              <a:rPr kumimoji="0" lang="en-US" sz="6600" b="1" i="0" u="none" strike="noStrike" kern="0" cap="none" spc="0" normalizeH="0" baseline="0" noProof="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cs typeface="Arial" pitchFamily="34" charset="0"/>
              </a:rPr>
              <a:t>Training</a:t>
            </a:r>
            <a:endParaRPr kumimoji="0" lang="en-US" sz="4800" b="1" i="0" u="none" strike="noStrike" kern="0" cap="none" spc="0" normalizeH="0" baseline="0" noProof="0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effectLst/>
              <a:uLnTx/>
              <a:uFillTx/>
              <a:latin typeface="Calibri"/>
              <a:cs typeface="Arial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038" y="4988332"/>
            <a:ext cx="1479362" cy="147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40759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The Steps To Create Database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10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6200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q</a:t>
            </a:r>
            <a:endParaRPr lang="en-US" sz="1600" dirty="0"/>
          </a:p>
        </p:txBody>
      </p:sp>
      <p:sp>
        <p:nvSpPr>
          <p:cNvPr id="15" name="Rectangle 14"/>
          <p:cNvSpPr/>
          <p:nvPr/>
        </p:nvSpPr>
        <p:spPr>
          <a:xfrm>
            <a:off x="7696200" y="4876800"/>
            <a:ext cx="1219200" cy="990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creen Shot 2014-02-19 at 8.28.1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0"/>
            <a:ext cx="9144000" cy="35340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0" y="1676400"/>
            <a:ext cx="2819400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04800" y="2971800"/>
            <a:ext cx="2819400" cy="1752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124200" y="1676400"/>
            <a:ext cx="2819400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124200" y="2971800"/>
            <a:ext cx="2819400" cy="1752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943600" y="1676400"/>
            <a:ext cx="2819400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943600" y="2971800"/>
            <a:ext cx="2819400" cy="1752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899014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Step1#Define the Schema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11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6200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q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7696200" y="4876800"/>
            <a:ext cx="1219200" cy="990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Screen Shot 2014-02-19 at 8.31.4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799" y="609600"/>
            <a:ext cx="2508201" cy="3810000"/>
          </a:xfrm>
          <a:prstGeom prst="rect">
            <a:avLst/>
          </a:prstGeom>
        </p:spPr>
      </p:pic>
      <p:pic>
        <p:nvPicPr>
          <p:cNvPr id="12" name="Picture 11" descr="Screen Shot 2014-02-19 at 8.31.5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6705600" cy="41148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6200" y="1447800"/>
            <a:ext cx="6629400" cy="457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6200" y="1981200"/>
            <a:ext cx="6629400" cy="457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6200" y="2514600"/>
            <a:ext cx="6629400" cy="457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6200" y="2971800"/>
            <a:ext cx="6629400" cy="457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0" y="3429000"/>
            <a:ext cx="6629400" cy="457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-2449488" y="149670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92363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The </a:t>
            </a:r>
            <a:r>
              <a:rPr lang="en-US" sz="2800" b="1" dirty="0" err="1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SQLiteOpenHelper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12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6200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q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7696200" y="4876800"/>
            <a:ext cx="1219200" cy="990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Screen Shot 2014-02-19 at 8.31.4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799" y="609600"/>
            <a:ext cx="2508201" cy="3810000"/>
          </a:xfrm>
          <a:prstGeom prst="rect">
            <a:avLst/>
          </a:prstGeom>
        </p:spPr>
      </p:pic>
      <p:pic>
        <p:nvPicPr>
          <p:cNvPr id="11" name="Picture 10" descr="Screen Shot 2014-02-19 at 8.37.24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"/>
            <a:ext cx="6440050" cy="54864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28600" y="685800"/>
            <a:ext cx="6324600" cy="1066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28600" y="1676400"/>
            <a:ext cx="6324600" cy="1066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28600" y="2895600"/>
            <a:ext cx="5181600" cy="457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81000" y="3505200"/>
            <a:ext cx="6019800" cy="1143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81000" y="4572000"/>
            <a:ext cx="5181600" cy="609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81000" y="5181600"/>
            <a:ext cx="5181600" cy="914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92363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18" grpId="0" animBg="1"/>
      <p:bldP spid="19" grpId="0" animBg="1"/>
      <p:bldP spid="21" grpId="0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Callback Methods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13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6200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q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7696200" y="4876800"/>
            <a:ext cx="1219200" cy="990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Screen Shot 2014-02-19 at 8.31.4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799" y="609600"/>
            <a:ext cx="2508201" cy="3810000"/>
          </a:xfrm>
          <a:prstGeom prst="rect">
            <a:avLst/>
          </a:prstGeom>
        </p:spPr>
      </p:pic>
      <p:pic>
        <p:nvPicPr>
          <p:cNvPr id="12" name="Picture 11" descr="Screen Shot 2014-02-19 at 8.46.0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09600"/>
            <a:ext cx="6553200" cy="55626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0" y="609600"/>
            <a:ext cx="6477000" cy="533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-14838" y="1143000"/>
            <a:ext cx="6720437" cy="609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0" y="1752600"/>
            <a:ext cx="6720437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0" y="2133600"/>
            <a:ext cx="6720437" cy="762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92363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0" grpId="0" animBg="1"/>
      <p:bldP spid="31" grpId="0" animBg="1"/>
      <p:bldP spid="3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The </a:t>
            </a:r>
            <a:r>
              <a:rPr lang="en-US" sz="2800" b="1" dirty="0" err="1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SQLiteDatabase</a:t>
            </a: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Class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14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6200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q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7696200" y="4876800"/>
            <a:ext cx="1219200" cy="990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Screen Shot 2014-02-19 at 8.31.4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799" y="609600"/>
            <a:ext cx="2508201" cy="3810000"/>
          </a:xfrm>
          <a:prstGeom prst="rect">
            <a:avLst/>
          </a:prstGeom>
        </p:spPr>
      </p:pic>
      <p:pic>
        <p:nvPicPr>
          <p:cNvPr id="15" name="Picture 14" descr="Screen Shot 2014-02-19 at 8.57.07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6757127" cy="40259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762000"/>
            <a:ext cx="6705600" cy="1066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-6300" y="1828800"/>
            <a:ext cx="6705600" cy="685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0" y="2514600"/>
            <a:ext cx="67056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0" y="2895600"/>
            <a:ext cx="6705600" cy="685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0" y="3581400"/>
            <a:ext cx="6705600" cy="685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0" y="4267200"/>
            <a:ext cx="67056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92363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1#Implement the </a:t>
            </a:r>
            <a:r>
              <a:rPr lang="en-US" sz="2800" b="1" dirty="0" err="1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OnCreate</a:t>
            </a: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15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6200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q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7696200" y="4876800"/>
            <a:ext cx="1219200" cy="990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Screen Shot 2014-02-19 at 8.31.4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799" y="609600"/>
            <a:ext cx="2508201" cy="3810000"/>
          </a:xfrm>
          <a:prstGeom prst="rect">
            <a:avLst/>
          </a:prstGeom>
        </p:spPr>
      </p:pic>
      <p:pic>
        <p:nvPicPr>
          <p:cNvPr id="11" name="Picture 10" descr="Screen Shot 2014-02-19 at 9.11.5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1" y="685800"/>
            <a:ext cx="6692149" cy="54102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867" y="685800"/>
            <a:ext cx="5410200" cy="228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0" y="3200400"/>
            <a:ext cx="5410200" cy="457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5334000"/>
            <a:ext cx="7239000" cy="762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0" y="990600"/>
            <a:ext cx="6096000" cy="1295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0" y="2286000"/>
            <a:ext cx="6096000" cy="914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0948" y="3657600"/>
            <a:ext cx="6456052" cy="1676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281499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18" grpId="0" animBg="1"/>
      <p:bldP spid="19" grpId="0" animBg="1"/>
      <p:bldP spid="20" grpId="0" animBg="1"/>
      <p:bldP spid="20" grpId="1" animBg="1"/>
      <p:bldP spid="21" grpId="0" animBg="1"/>
      <p:bldP spid="21" grpId="1" animBg="1"/>
      <p:bldP spid="21" grpId="2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2#</a:t>
            </a:r>
            <a:r>
              <a:rPr lang="en-US" sz="2800" b="1" dirty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Implement </a:t>
            </a: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the </a:t>
            </a:r>
            <a:r>
              <a:rPr lang="en-US" sz="2800" b="1" dirty="0" err="1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OnUpgrade</a:t>
            </a: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16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6200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q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7696200" y="4876800"/>
            <a:ext cx="1219200" cy="990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419600" y="4648200"/>
            <a:ext cx="2438400" cy="7620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Screen Shot 2014-02-19 at 9.17.5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96" y="586527"/>
            <a:ext cx="6810527" cy="5509473"/>
          </a:xfrm>
          <a:prstGeom prst="rect">
            <a:avLst/>
          </a:prstGeom>
        </p:spPr>
      </p:pic>
      <p:pic>
        <p:nvPicPr>
          <p:cNvPr id="15" name="Picture 14" descr="Screen Shot 2014-02-19 at 8.31.4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799" y="609600"/>
            <a:ext cx="2508201" cy="3810000"/>
          </a:xfrm>
          <a:prstGeom prst="rect">
            <a:avLst/>
          </a:prstGeom>
        </p:spPr>
      </p:pic>
      <p:sp>
        <p:nvSpPr>
          <p:cNvPr id="12" name="Round Single Corner Rectangle 11"/>
          <p:cNvSpPr/>
          <p:nvPr/>
        </p:nvSpPr>
        <p:spPr>
          <a:xfrm>
            <a:off x="152400" y="4038600"/>
            <a:ext cx="6705600" cy="533400"/>
          </a:xfrm>
          <a:prstGeom prst="round1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 Single Corner Rectangle 16"/>
          <p:cNvSpPr/>
          <p:nvPr/>
        </p:nvSpPr>
        <p:spPr>
          <a:xfrm>
            <a:off x="152400" y="4495800"/>
            <a:ext cx="6705600" cy="457200"/>
          </a:xfrm>
          <a:prstGeom prst="round1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 Single Corner Rectangle 17"/>
          <p:cNvSpPr/>
          <p:nvPr/>
        </p:nvSpPr>
        <p:spPr>
          <a:xfrm>
            <a:off x="152400" y="4953000"/>
            <a:ext cx="6705600" cy="457200"/>
          </a:xfrm>
          <a:prstGeom prst="round1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281499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655320" y="1231642"/>
            <a:ext cx="7467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 algn="ctr">
              <a:spcBef>
                <a:spcPts val="1200"/>
              </a:spcBef>
              <a:buFont typeface="Arial" charset="0"/>
              <a:buNone/>
            </a:pPr>
            <a:endParaRPr lang="en-US" sz="1800" dirty="0" smtClean="0">
              <a:solidFill>
                <a:prstClr val="white"/>
              </a:solidFill>
            </a:endParaRP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Recruit 70 “Best Fit” Consulting Employees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Build out a Marketing team dedicated to recruiting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Formalize training program for new recruiters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Build out fully functioning offshore recruiting team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Implement call quality feedback loops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Coach and Mentor recruiters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Improve daily efficiency for recruiting team</a:t>
            </a: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 </a:t>
            </a:r>
            <a:r>
              <a:rPr lang="en-AU" sz="1000" dirty="0" smtClean="0"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66701" y="228600"/>
            <a:ext cx="8610599" cy="7620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3200" b="1" dirty="0" smtClean="0">
                <a:solidFill>
                  <a:srgbClr val="000000"/>
                </a:solidFill>
                <a:latin typeface="Arial"/>
                <a:cs typeface="Arial"/>
              </a:rPr>
              <a:t>Topic #1</a:t>
            </a:r>
            <a:endParaRPr lang="en-US" sz="32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latin typeface="Arial" pitchFamily="34" charset="0"/>
                <a:cs typeface="Arial" pitchFamily="34" charset="0"/>
              </a:rPr>
              <a:pPr algn="r"/>
              <a:t>17</a:t>
            </a:fld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5" descr="androids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971800"/>
            <a:ext cx="5105400" cy="195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685800" y="2209800"/>
            <a:ext cx="7772400" cy="9906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Creating SQLite Database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0513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1#Create </a:t>
            </a:r>
            <a:r>
              <a:rPr lang="en-US" sz="2800" b="1" dirty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 New </a:t>
            </a: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Class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18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6200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q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7696200" y="4876800"/>
            <a:ext cx="1219200" cy="990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Screen Shot 2014-02-19 at 11.19.0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9600"/>
            <a:ext cx="6756400" cy="54864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281499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1#Create </a:t>
            </a:r>
            <a:r>
              <a:rPr lang="en-US" sz="2800" b="1" dirty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 New </a:t>
            </a: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Class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19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6200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q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7696200" y="4876800"/>
            <a:ext cx="1219200" cy="990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1295400"/>
            <a:ext cx="9144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7F0055"/>
                </a:solidFill>
                <a:latin typeface="Monaco"/>
              </a:rPr>
              <a:t>public</a:t>
            </a:r>
            <a:r>
              <a:rPr lang="en-US" sz="2000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2000" b="1" dirty="0">
                <a:solidFill>
                  <a:srgbClr val="7F0055"/>
                </a:solidFill>
                <a:latin typeface="Monaco"/>
              </a:rPr>
              <a:t>class</a:t>
            </a:r>
            <a:r>
              <a:rPr lang="en-US" sz="2000" b="1" dirty="0">
                <a:solidFill>
                  <a:srgbClr val="000000"/>
                </a:solidFill>
                <a:latin typeface="Monaco"/>
              </a:rPr>
              <a:t> Message {</a:t>
            </a:r>
          </a:p>
          <a:p>
            <a:endParaRPr lang="en-US" sz="2000" dirty="0">
              <a:latin typeface="Monaco"/>
            </a:endParaRPr>
          </a:p>
          <a:p>
            <a:r>
              <a:rPr lang="en-US" sz="2000" b="1" dirty="0">
                <a:solidFill>
                  <a:srgbClr val="7F0055"/>
                </a:solidFill>
                <a:latin typeface="Monaco"/>
              </a:rPr>
              <a:t>public</a:t>
            </a:r>
            <a:r>
              <a:rPr lang="en-US" sz="2000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2000" b="1" dirty="0">
                <a:solidFill>
                  <a:srgbClr val="7F0055"/>
                </a:solidFill>
                <a:latin typeface="Monaco"/>
              </a:rPr>
              <a:t>static</a:t>
            </a:r>
            <a:r>
              <a:rPr lang="en-US" sz="2000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2000" b="1" dirty="0">
                <a:solidFill>
                  <a:srgbClr val="7F0055"/>
                </a:solidFill>
                <a:latin typeface="Monaco"/>
              </a:rPr>
              <a:t>void</a:t>
            </a:r>
            <a:r>
              <a:rPr lang="en-US" sz="2000" b="1" dirty="0">
                <a:solidFill>
                  <a:srgbClr val="000000"/>
                </a:solidFill>
                <a:latin typeface="Monaco"/>
              </a:rPr>
              <a:t> message(Context </a:t>
            </a:r>
            <a:r>
              <a:rPr lang="en-US" sz="2000" b="1" dirty="0" err="1">
                <a:solidFill>
                  <a:srgbClr val="000000"/>
                </a:solidFill>
                <a:latin typeface="Monaco"/>
              </a:rPr>
              <a:t>context,String</a:t>
            </a:r>
            <a:r>
              <a:rPr lang="en-US" sz="2000" b="1" dirty="0">
                <a:solidFill>
                  <a:srgbClr val="000000"/>
                </a:solidFill>
                <a:latin typeface="Monaco"/>
              </a:rPr>
              <a:t> message){</a:t>
            </a:r>
          </a:p>
          <a:p>
            <a:r>
              <a:rPr lang="en-US" sz="2000" dirty="0">
                <a:solidFill>
                  <a:srgbClr val="000000"/>
                </a:solidFill>
                <a:latin typeface="Monaco"/>
              </a:rPr>
              <a:t>	</a:t>
            </a:r>
          </a:p>
          <a:p>
            <a:r>
              <a:rPr lang="fi-FI" sz="2000" dirty="0">
                <a:solidFill>
                  <a:srgbClr val="000000"/>
                </a:solidFill>
                <a:latin typeface="Monaco"/>
              </a:rPr>
              <a:t>	</a:t>
            </a:r>
            <a:r>
              <a:rPr lang="fi-FI" sz="2000" dirty="0" err="1">
                <a:solidFill>
                  <a:srgbClr val="000000"/>
                </a:solidFill>
                <a:latin typeface="Monaco"/>
              </a:rPr>
              <a:t>Toast.</a:t>
            </a:r>
            <a:r>
              <a:rPr lang="fi-FI" sz="2000" i="1" dirty="0" err="1">
                <a:solidFill>
                  <a:srgbClr val="000000"/>
                </a:solidFill>
                <a:latin typeface="Monaco"/>
              </a:rPr>
              <a:t>makeText(context</a:t>
            </a:r>
            <a:r>
              <a:rPr lang="fi-FI" sz="2000" i="1" dirty="0">
                <a:solidFill>
                  <a:srgbClr val="000000"/>
                </a:solidFill>
                <a:latin typeface="Monaco"/>
              </a:rPr>
              <a:t>, </a:t>
            </a:r>
            <a:r>
              <a:rPr lang="fi-FI" sz="2000" i="1" dirty="0" err="1">
                <a:solidFill>
                  <a:srgbClr val="000000"/>
                </a:solidFill>
                <a:latin typeface="Monaco"/>
              </a:rPr>
              <a:t>message</a:t>
            </a:r>
            <a:r>
              <a:rPr lang="fi-FI" sz="2000" i="1" dirty="0">
                <a:solidFill>
                  <a:srgbClr val="000000"/>
                </a:solidFill>
                <a:latin typeface="Monaco"/>
              </a:rPr>
              <a:t>, </a:t>
            </a:r>
            <a:r>
              <a:rPr lang="fi-FI" sz="2000" i="1" dirty="0" err="1">
                <a:solidFill>
                  <a:srgbClr val="000000"/>
                </a:solidFill>
                <a:latin typeface="Monaco"/>
              </a:rPr>
              <a:t>Toast.</a:t>
            </a:r>
            <a:r>
              <a:rPr lang="fi-FI" sz="2000" i="1" dirty="0" err="1">
                <a:solidFill>
                  <a:srgbClr val="0000C0"/>
                </a:solidFill>
                <a:latin typeface="Monaco"/>
              </a:rPr>
              <a:t>LENGTH_LONG</a:t>
            </a:r>
            <a:r>
              <a:rPr lang="fi-FI" sz="2000" i="1" dirty="0">
                <a:solidFill>
                  <a:srgbClr val="000000"/>
                </a:solidFill>
                <a:latin typeface="Monaco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Monaco"/>
              </a:rPr>
              <a:t>	</a:t>
            </a:r>
          </a:p>
          <a:p>
            <a:r>
              <a:rPr lang="en-US" sz="2000" dirty="0">
                <a:solidFill>
                  <a:srgbClr val="000000"/>
                </a:solidFill>
                <a:latin typeface="Monaco"/>
              </a:rPr>
              <a:t>}</a:t>
            </a:r>
          </a:p>
          <a:p>
            <a:r>
              <a:rPr lang="en-US" sz="2000" dirty="0">
                <a:solidFill>
                  <a:srgbClr val="000000"/>
                </a:solidFill>
                <a:latin typeface="Monaco"/>
              </a:rPr>
              <a:t>}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32143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1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-69012" y="-95534"/>
            <a:ext cx="9213012" cy="6243634"/>
          </a:xfrm>
          <a:prstGeom prst="rect">
            <a:avLst/>
          </a:prstGeom>
          <a:pattFill prst="smCheck">
            <a:fgClr>
              <a:schemeClr val="bg2">
                <a:lumMod val="5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28700" y="2743200"/>
            <a:ext cx="7086600" cy="78319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Arial" pitchFamily="34" charset="0"/>
                <a:cs typeface="Arial" pitchFamily="34" charset="0"/>
              </a:rPr>
              <a:t>Data Storage Options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433388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#Create Database Class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20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6200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q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7696200" y="4876800"/>
            <a:ext cx="1219200" cy="990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Screen Shot 2014-02-19 at 11.30.4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762000"/>
            <a:ext cx="4224990" cy="5257800"/>
          </a:xfrm>
          <a:prstGeom prst="rect">
            <a:avLst/>
          </a:prstGeom>
        </p:spPr>
      </p:pic>
      <p:pic>
        <p:nvPicPr>
          <p:cNvPr id="12" name="Picture 11" descr="Screen Shot 2014-02-19 at 11.31.1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725" y="1219200"/>
            <a:ext cx="4181317" cy="3632200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4114800" y="2895600"/>
            <a:ext cx="762000" cy="381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876800" y="1828800"/>
            <a:ext cx="26670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281499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Class Extends </a:t>
            </a:r>
            <a:r>
              <a:rPr lang="en-US" sz="2800" b="1" dirty="0" err="1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SqliteOpenHelper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21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6200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q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7696200" y="4876800"/>
            <a:ext cx="1219200" cy="990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2400" y="1066800"/>
            <a:ext cx="8534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b="1" u="sng" dirty="0" err="1">
                <a:solidFill>
                  <a:srgbClr val="000000"/>
                </a:solidFill>
                <a:latin typeface="Monaco"/>
              </a:rPr>
              <a:t>VivzHelper</a:t>
            </a:r>
            <a:r>
              <a:rPr lang="en-US" b="1" u="sng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b="1" u="sng" dirty="0">
                <a:solidFill>
                  <a:srgbClr val="7F0055"/>
                </a:solidFill>
                <a:latin typeface="Monaco"/>
              </a:rPr>
              <a:t>extends</a:t>
            </a:r>
            <a:r>
              <a:rPr lang="en-US" b="1" u="sng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b="1" u="sng" dirty="0" err="1">
                <a:solidFill>
                  <a:srgbClr val="000000"/>
                </a:solidFill>
                <a:latin typeface="Monaco"/>
              </a:rPr>
              <a:t>SQLiteOpenHelper</a:t>
            </a:r>
            <a:r>
              <a:rPr lang="en-US" b="1" u="sng" dirty="0">
                <a:solidFill>
                  <a:srgbClr val="000000"/>
                </a:solidFill>
                <a:latin typeface="Monaco"/>
              </a:rPr>
              <a:t> {</a:t>
            </a:r>
          </a:p>
          <a:p>
            <a:endParaRPr lang="en-US" dirty="0">
              <a:latin typeface="Monaco"/>
            </a:endParaRP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dirty="0">
                <a:solidFill>
                  <a:srgbClr val="646464"/>
                </a:solidFill>
                <a:latin typeface="Monaco"/>
              </a:rPr>
              <a:t>@Override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/>
              </a:rPr>
              <a:t>onCreate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b="1" dirty="0" err="1">
                <a:solidFill>
                  <a:srgbClr val="000000"/>
                </a:solidFill>
                <a:latin typeface="Monaco"/>
              </a:rPr>
              <a:t>SQLiteDatabase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arg0) {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	</a:t>
            </a:r>
            <a:r>
              <a:rPr lang="en-US" dirty="0">
                <a:solidFill>
                  <a:srgbClr val="3F7F5F"/>
                </a:solidFill>
                <a:latin typeface="Monaco"/>
              </a:rPr>
              <a:t>// </a:t>
            </a:r>
            <a:r>
              <a:rPr lang="en-US" b="1" dirty="0">
                <a:solidFill>
                  <a:srgbClr val="7F9FBF"/>
                </a:solidFill>
                <a:latin typeface="Monaco"/>
              </a:rPr>
              <a:t>TODO</a:t>
            </a:r>
            <a:r>
              <a:rPr lang="en-US" b="1" dirty="0">
                <a:solidFill>
                  <a:srgbClr val="3F7F5F"/>
                </a:solidFill>
                <a:latin typeface="Monaco"/>
              </a:rPr>
              <a:t> Auto-generated method stub</a:t>
            </a:r>
          </a:p>
          <a:p>
            <a:endParaRPr lang="en-US" dirty="0">
              <a:latin typeface="Monaco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onaco"/>
              </a:rPr>
              <a:t>	}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3048000"/>
            <a:ext cx="8763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Monaco"/>
            </a:endParaRP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dirty="0">
                <a:solidFill>
                  <a:srgbClr val="646464"/>
                </a:solidFill>
                <a:latin typeface="Monaco"/>
              </a:rPr>
              <a:t>@Override</a:t>
            </a:r>
          </a:p>
          <a:p>
            <a:r>
              <a:rPr lang="en-US" b="1" dirty="0" smtClean="0">
                <a:solidFill>
                  <a:srgbClr val="7F0055"/>
                </a:solidFill>
                <a:latin typeface="Monaco"/>
              </a:rPr>
              <a:t>public</a:t>
            </a:r>
            <a:r>
              <a:rPr lang="en-US" b="1" dirty="0" smtClean="0">
                <a:solidFill>
                  <a:srgbClr val="000000"/>
                </a:solidFill>
                <a:latin typeface="Monaco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/>
              </a:rPr>
              <a:t>onUpgrade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b="1" dirty="0" err="1">
                <a:solidFill>
                  <a:srgbClr val="000000"/>
                </a:solidFill>
                <a:latin typeface="Monaco"/>
              </a:rPr>
              <a:t>SQLiteDatabase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arg0, </a:t>
            </a:r>
            <a:r>
              <a:rPr lang="en-US" b="1" dirty="0" err="1">
                <a:solidFill>
                  <a:srgbClr val="7F0055"/>
                </a:solidFill>
                <a:latin typeface="Monaco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arg1, </a:t>
            </a:r>
            <a:r>
              <a:rPr lang="en-US" b="1" dirty="0" err="1">
                <a:solidFill>
                  <a:srgbClr val="7F0055"/>
                </a:solidFill>
                <a:latin typeface="Monaco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arg2) </a:t>
            </a:r>
            <a:r>
              <a:rPr lang="en-US" b="1" dirty="0" smtClean="0">
                <a:solidFill>
                  <a:srgbClr val="000000"/>
                </a:solidFill>
                <a:latin typeface="Monaco"/>
              </a:rPr>
              <a:t>    {</a:t>
            </a:r>
            <a:endParaRPr lang="en-US" b="1" dirty="0">
              <a:solidFill>
                <a:srgbClr val="000000"/>
              </a:solidFill>
              <a:latin typeface="Monaco"/>
            </a:endParaRP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	</a:t>
            </a:r>
            <a:r>
              <a:rPr lang="en-US" dirty="0">
                <a:solidFill>
                  <a:srgbClr val="3F7F5F"/>
                </a:solidFill>
                <a:latin typeface="Monaco"/>
              </a:rPr>
              <a:t>// </a:t>
            </a:r>
            <a:r>
              <a:rPr lang="en-US" b="1" dirty="0">
                <a:solidFill>
                  <a:srgbClr val="7F9FBF"/>
                </a:solidFill>
                <a:latin typeface="Monaco"/>
              </a:rPr>
              <a:t>TODO</a:t>
            </a:r>
            <a:r>
              <a:rPr lang="en-US" b="1" dirty="0">
                <a:solidFill>
                  <a:srgbClr val="3F7F5F"/>
                </a:solidFill>
                <a:latin typeface="Monaco"/>
              </a:rPr>
              <a:t> Auto-generated method stub</a:t>
            </a:r>
          </a:p>
          <a:p>
            <a:endParaRPr lang="en-US" dirty="0">
              <a:latin typeface="Monaco"/>
            </a:endParaRP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}</a:t>
            </a:r>
          </a:p>
        </p:txBody>
      </p:sp>
      <p:sp>
        <p:nvSpPr>
          <p:cNvPr id="15" name="Rectangle 14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128556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3#Create a Constructor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22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6200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q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7696200" y="4876800"/>
            <a:ext cx="1219200" cy="990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2400" y="1066800"/>
            <a:ext cx="85344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F0055"/>
                </a:solidFill>
                <a:latin typeface="Monaco"/>
              </a:rPr>
              <a:t>public</a:t>
            </a:r>
            <a:r>
              <a:rPr lang="en-US" sz="2000" b="1" dirty="0" smtClean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Monaco"/>
              </a:rPr>
              <a:t>VivzHelper</a:t>
            </a:r>
            <a:r>
              <a:rPr lang="en-US" sz="2000" b="1" dirty="0">
                <a:solidFill>
                  <a:srgbClr val="000000"/>
                </a:solidFill>
                <a:latin typeface="Monaco"/>
              </a:rPr>
              <a:t>(Context context) </a:t>
            </a:r>
            <a:r>
              <a:rPr lang="en-US" sz="2000" b="1" dirty="0" smtClean="0">
                <a:solidFill>
                  <a:srgbClr val="000000"/>
                </a:solidFill>
                <a:latin typeface="Monaco"/>
              </a:rPr>
              <a:t>{</a:t>
            </a:r>
          </a:p>
          <a:p>
            <a:r>
              <a:rPr lang="en-US" sz="2000" b="1" dirty="0" smtClean="0">
                <a:solidFill>
                  <a:srgbClr val="000000"/>
                </a:solidFill>
                <a:latin typeface="Monaco"/>
              </a:rPr>
              <a:t>//</a:t>
            </a:r>
            <a:r>
              <a:rPr lang="en-US" sz="2000" b="1" dirty="0" err="1" smtClean="0">
                <a:solidFill>
                  <a:srgbClr val="000000"/>
                </a:solidFill>
                <a:latin typeface="Monaco"/>
              </a:rPr>
              <a:t>SQLiteOpenHelper</a:t>
            </a:r>
            <a:r>
              <a:rPr lang="en-US" sz="2000" b="1" dirty="0" smtClean="0">
                <a:solidFill>
                  <a:srgbClr val="000000"/>
                </a:solidFill>
                <a:latin typeface="Monaco"/>
              </a:rPr>
              <a:t> Constructor</a:t>
            </a:r>
          </a:p>
          <a:p>
            <a:r>
              <a:rPr lang="pt-BR" sz="2000" dirty="0">
                <a:solidFill>
                  <a:srgbClr val="3F7F5F"/>
                </a:solidFill>
                <a:latin typeface="Monaco"/>
              </a:rPr>
              <a:t>//@param 1: </a:t>
            </a:r>
            <a:r>
              <a:rPr lang="pt-BR" sz="2000" dirty="0" err="1">
                <a:solidFill>
                  <a:srgbClr val="3F7F5F"/>
                </a:solidFill>
                <a:latin typeface="Monaco"/>
              </a:rPr>
              <a:t>Context</a:t>
            </a:r>
            <a:r>
              <a:rPr lang="pt-BR" sz="2000" dirty="0">
                <a:solidFill>
                  <a:srgbClr val="3F7F5F"/>
                </a:solidFill>
                <a:latin typeface="Monaco"/>
              </a:rPr>
              <a:t> </a:t>
            </a:r>
            <a:r>
              <a:rPr lang="pt-BR" sz="2000" dirty="0" err="1">
                <a:solidFill>
                  <a:srgbClr val="3F7F5F"/>
                </a:solidFill>
                <a:latin typeface="Monaco"/>
              </a:rPr>
              <a:t>object</a:t>
            </a:r>
            <a:endParaRPr lang="pt-BR" sz="2000" dirty="0">
              <a:solidFill>
                <a:srgbClr val="3F7F5F"/>
              </a:solidFill>
              <a:latin typeface="Monaco"/>
            </a:endParaRPr>
          </a:p>
          <a:p>
            <a:r>
              <a:rPr lang="pt-BR" sz="2000" dirty="0" smtClean="0">
                <a:solidFill>
                  <a:srgbClr val="3F7F5F"/>
                </a:solidFill>
                <a:latin typeface="Monaco"/>
              </a:rPr>
              <a:t>/</a:t>
            </a:r>
            <a:r>
              <a:rPr lang="pt-BR" sz="2000" dirty="0">
                <a:solidFill>
                  <a:srgbClr val="3F7F5F"/>
                </a:solidFill>
                <a:latin typeface="Monaco"/>
              </a:rPr>
              <a:t>/@param 2: DATABASE NAME STRING OBJECT</a:t>
            </a:r>
          </a:p>
          <a:p>
            <a:r>
              <a:rPr lang="pt-BR" sz="2000" dirty="0" smtClean="0">
                <a:solidFill>
                  <a:srgbClr val="3F7F5F"/>
                </a:solidFill>
                <a:latin typeface="Monaco"/>
              </a:rPr>
              <a:t>/</a:t>
            </a:r>
            <a:r>
              <a:rPr lang="pt-BR" sz="2000" dirty="0">
                <a:solidFill>
                  <a:srgbClr val="3F7F5F"/>
                </a:solidFill>
                <a:latin typeface="Monaco"/>
              </a:rPr>
              <a:t>/@param 3: CURSOR OBJECT TO READ TABLE ONE ROW AT A TIME</a:t>
            </a:r>
          </a:p>
          <a:p>
            <a:r>
              <a:rPr lang="pt-BR" sz="2000" dirty="0" smtClean="0">
                <a:solidFill>
                  <a:srgbClr val="3F7F5F"/>
                </a:solidFill>
                <a:latin typeface="Monaco"/>
              </a:rPr>
              <a:t>/</a:t>
            </a:r>
            <a:r>
              <a:rPr lang="pt-BR" sz="2000" dirty="0">
                <a:solidFill>
                  <a:srgbClr val="3F7F5F"/>
                </a:solidFill>
                <a:latin typeface="Monaco"/>
              </a:rPr>
              <a:t>/@param 4: DATABASE_VERSION </a:t>
            </a:r>
            <a:r>
              <a:rPr lang="pt-BR" sz="2000" dirty="0" err="1">
                <a:solidFill>
                  <a:srgbClr val="3F7F5F"/>
                </a:solidFill>
                <a:latin typeface="Monaco"/>
              </a:rPr>
              <a:t>int</a:t>
            </a:r>
            <a:r>
              <a:rPr lang="pt-BR" sz="2000" dirty="0">
                <a:solidFill>
                  <a:srgbClr val="3F7F5F"/>
                </a:solidFill>
                <a:latin typeface="Monaco"/>
              </a:rPr>
              <a:t> OBJECT</a:t>
            </a:r>
            <a:endParaRPr lang="en-US" sz="2000" b="1" dirty="0" smtClean="0">
              <a:solidFill>
                <a:srgbClr val="000000"/>
              </a:solidFill>
              <a:latin typeface="Monaco"/>
            </a:endParaRPr>
          </a:p>
          <a:p>
            <a:endParaRPr lang="en-US" sz="2000" b="1" dirty="0">
              <a:solidFill>
                <a:srgbClr val="000000"/>
              </a:solidFill>
              <a:latin typeface="Monaco"/>
            </a:endParaRPr>
          </a:p>
          <a:p>
            <a:r>
              <a:rPr lang="ro-RO" sz="2000" dirty="0">
                <a:solidFill>
                  <a:srgbClr val="000000"/>
                </a:solidFill>
                <a:latin typeface="Monaco"/>
              </a:rPr>
              <a:t>		</a:t>
            </a:r>
            <a:r>
              <a:rPr lang="ro-RO" sz="2000" b="1" dirty="0">
                <a:solidFill>
                  <a:srgbClr val="7F0055"/>
                </a:solidFill>
                <a:latin typeface="Monaco"/>
              </a:rPr>
              <a:t>super</a:t>
            </a:r>
            <a:r>
              <a:rPr lang="ro-RO" sz="2000" b="1" dirty="0">
                <a:solidFill>
                  <a:srgbClr val="000000"/>
                </a:solidFill>
                <a:latin typeface="Monaco"/>
              </a:rPr>
              <a:t>(context,</a:t>
            </a:r>
            <a:r>
              <a:rPr lang="ro-RO" sz="2000" b="1" dirty="0">
                <a:solidFill>
                  <a:srgbClr val="2A00FF"/>
                </a:solidFill>
                <a:latin typeface="Monaco"/>
              </a:rPr>
              <a:t>""</a:t>
            </a:r>
            <a:r>
              <a:rPr lang="ro-RO" sz="2000" b="1" dirty="0">
                <a:solidFill>
                  <a:srgbClr val="000000"/>
                </a:solidFill>
                <a:latin typeface="Monaco"/>
              </a:rPr>
              <a:t>,</a:t>
            </a:r>
            <a:r>
              <a:rPr lang="ro-RO" sz="2000" b="1" dirty="0">
                <a:solidFill>
                  <a:srgbClr val="7F0055"/>
                </a:solidFill>
                <a:latin typeface="Monaco"/>
              </a:rPr>
              <a:t>null</a:t>
            </a:r>
            <a:r>
              <a:rPr lang="ro-RO" sz="2000" b="1" dirty="0">
                <a:solidFill>
                  <a:srgbClr val="000000"/>
                </a:solidFill>
                <a:latin typeface="Monaco"/>
              </a:rPr>
              <a:t>,1);</a:t>
            </a:r>
          </a:p>
          <a:p>
            <a:r>
              <a:rPr lang="en-US" sz="2000" dirty="0">
                <a:solidFill>
                  <a:srgbClr val="000000"/>
                </a:solidFill>
                <a:latin typeface="Monaco"/>
              </a:rPr>
              <a:t>	}</a:t>
            </a:r>
          </a:p>
        </p:txBody>
      </p:sp>
      <p:sp>
        <p:nvSpPr>
          <p:cNvPr id="14" name="Rectangle 13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230396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4</a:t>
            </a: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#Define the Schema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23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6200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q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7696200" y="4876800"/>
            <a:ext cx="1219200" cy="990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2400" y="1066800"/>
            <a:ext cx="8534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solidFill>
                <a:srgbClr val="000000"/>
              </a:solidFill>
              <a:latin typeface="Monaco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889843"/>
            <a:ext cx="88392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/>
              </a:rPr>
              <a:t>VivzHelper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/>
              </a:rPr>
              <a:t>SQLiteOpenHelper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/>
              </a:rPr>
              <a:t>final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String </a:t>
            </a:r>
            <a:r>
              <a:rPr lang="en-US" b="1" i="1" dirty="0">
                <a:solidFill>
                  <a:srgbClr val="0000C0"/>
                </a:solidFill>
                <a:latin typeface="Monaco"/>
              </a:rPr>
              <a:t>DATABASE_NAME</a:t>
            </a:r>
            <a:r>
              <a:rPr lang="en-US" b="1" i="1" dirty="0">
                <a:solidFill>
                  <a:srgbClr val="000000"/>
                </a:solidFill>
                <a:latin typeface="Monaco"/>
              </a:rPr>
              <a:t>=</a:t>
            </a:r>
            <a:r>
              <a:rPr lang="en-US" b="1" i="1" dirty="0">
                <a:solidFill>
                  <a:srgbClr val="2A00FF"/>
                </a:solidFill>
                <a:latin typeface="Monaco"/>
              </a:rPr>
              <a:t>"</a:t>
            </a:r>
            <a:r>
              <a:rPr lang="en-US" b="1" i="1" dirty="0" err="1">
                <a:solidFill>
                  <a:srgbClr val="2A00FF"/>
                </a:solidFill>
                <a:latin typeface="Monaco"/>
              </a:rPr>
              <a:t>Vivz.db</a:t>
            </a:r>
            <a:r>
              <a:rPr lang="en-US" b="1" i="1" dirty="0">
                <a:solidFill>
                  <a:srgbClr val="2A00FF"/>
                </a:solidFill>
                <a:latin typeface="Monaco"/>
              </a:rPr>
              <a:t>"</a:t>
            </a:r>
            <a:r>
              <a:rPr lang="en-US" b="1" i="1" dirty="0">
                <a:solidFill>
                  <a:srgbClr val="000000"/>
                </a:solidFill>
                <a:latin typeface="Monaco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/>
              </a:rPr>
              <a:t>final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String </a:t>
            </a:r>
            <a:r>
              <a:rPr lang="en-US" b="1" i="1" dirty="0">
                <a:solidFill>
                  <a:srgbClr val="0000C0"/>
                </a:solidFill>
                <a:latin typeface="Monaco"/>
              </a:rPr>
              <a:t>TABLENAME</a:t>
            </a:r>
            <a:r>
              <a:rPr lang="en-US" b="1" i="1" dirty="0">
                <a:solidFill>
                  <a:srgbClr val="000000"/>
                </a:solidFill>
                <a:latin typeface="Monaco"/>
              </a:rPr>
              <a:t>=</a:t>
            </a:r>
            <a:r>
              <a:rPr lang="en-US" b="1" i="1" dirty="0">
                <a:solidFill>
                  <a:srgbClr val="2A00FF"/>
                </a:solidFill>
                <a:latin typeface="Monaco"/>
              </a:rPr>
              <a:t>"VIVZTABLE"</a:t>
            </a:r>
            <a:r>
              <a:rPr lang="en-US" b="1" i="1" dirty="0">
                <a:solidFill>
                  <a:srgbClr val="000000"/>
                </a:solidFill>
                <a:latin typeface="Monaco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/>
              </a:rPr>
              <a:t>final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b="1" dirty="0" err="1">
                <a:solidFill>
                  <a:srgbClr val="7F0055"/>
                </a:solidFill>
                <a:latin typeface="Monaco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b="1" i="1" dirty="0">
                <a:solidFill>
                  <a:srgbClr val="0000C0"/>
                </a:solidFill>
                <a:latin typeface="Monaco"/>
              </a:rPr>
              <a:t>DATABASE_VERSION</a:t>
            </a:r>
            <a:r>
              <a:rPr lang="en-US" b="1" i="1" dirty="0">
                <a:solidFill>
                  <a:srgbClr val="000000"/>
                </a:solidFill>
                <a:latin typeface="Monaco"/>
              </a:rPr>
              <a:t>=1;</a:t>
            </a:r>
          </a:p>
          <a:p>
            <a:r>
              <a:rPr lang="de-DE" dirty="0">
                <a:solidFill>
                  <a:srgbClr val="000000"/>
                </a:solidFill>
                <a:latin typeface="Monaco"/>
              </a:rPr>
              <a:t>	</a:t>
            </a:r>
            <a:r>
              <a:rPr lang="de-DE" dirty="0">
                <a:solidFill>
                  <a:srgbClr val="3F7F5F"/>
                </a:solidFill>
                <a:latin typeface="Monaco"/>
              </a:rPr>
              <a:t>//</a:t>
            </a:r>
            <a:r>
              <a:rPr lang="de-DE" dirty="0" err="1">
                <a:solidFill>
                  <a:srgbClr val="3F7F5F"/>
                </a:solidFill>
                <a:latin typeface="Monaco"/>
              </a:rPr>
              <a:t>Column</a:t>
            </a:r>
            <a:r>
              <a:rPr lang="de-DE" dirty="0">
                <a:solidFill>
                  <a:srgbClr val="3F7F5F"/>
                </a:solidFill>
                <a:latin typeface="Monaco"/>
              </a:rPr>
              <a:t> </a:t>
            </a:r>
            <a:r>
              <a:rPr lang="de-DE" dirty="0" err="1">
                <a:solidFill>
                  <a:srgbClr val="3F7F5F"/>
                </a:solidFill>
                <a:latin typeface="Monaco"/>
              </a:rPr>
              <a:t>Names</a:t>
            </a:r>
            <a:endParaRPr lang="de-DE" dirty="0">
              <a:solidFill>
                <a:srgbClr val="3F7F5F"/>
              </a:solidFill>
              <a:latin typeface="Monaco"/>
            </a:endParaRP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/>
              </a:rPr>
              <a:t>final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String </a:t>
            </a:r>
            <a:r>
              <a:rPr lang="en-US" b="1" i="1" dirty="0">
                <a:solidFill>
                  <a:srgbClr val="0000C0"/>
                </a:solidFill>
                <a:latin typeface="Monaco"/>
              </a:rPr>
              <a:t>UID</a:t>
            </a:r>
            <a:r>
              <a:rPr lang="en-US" b="1" i="1" dirty="0">
                <a:solidFill>
                  <a:srgbClr val="000000"/>
                </a:solidFill>
                <a:latin typeface="Monaco"/>
              </a:rPr>
              <a:t>=</a:t>
            </a:r>
            <a:r>
              <a:rPr lang="en-US" b="1" i="1" dirty="0">
                <a:solidFill>
                  <a:srgbClr val="2A00FF"/>
                </a:solidFill>
                <a:latin typeface="Monaco"/>
              </a:rPr>
              <a:t>"_id"</a:t>
            </a:r>
            <a:r>
              <a:rPr lang="en-US" b="1" i="1" dirty="0">
                <a:solidFill>
                  <a:srgbClr val="000000"/>
                </a:solidFill>
                <a:latin typeface="Monaco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/>
              </a:rPr>
              <a:t>final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String </a:t>
            </a:r>
            <a:r>
              <a:rPr lang="en-US" b="1" i="1" dirty="0">
                <a:solidFill>
                  <a:srgbClr val="0000C0"/>
                </a:solidFill>
                <a:latin typeface="Monaco"/>
              </a:rPr>
              <a:t>NAME</a:t>
            </a:r>
            <a:r>
              <a:rPr lang="en-US" b="1" i="1" dirty="0">
                <a:solidFill>
                  <a:srgbClr val="000000"/>
                </a:solidFill>
                <a:latin typeface="Monaco"/>
              </a:rPr>
              <a:t>=</a:t>
            </a:r>
            <a:r>
              <a:rPr lang="en-US" b="1" i="1" dirty="0">
                <a:solidFill>
                  <a:srgbClr val="2A00FF"/>
                </a:solidFill>
                <a:latin typeface="Monaco"/>
              </a:rPr>
              <a:t>"Name"</a:t>
            </a:r>
            <a:r>
              <a:rPr lang="en-US" b="1" i="1" dirty="0">
                <a:solidFill>
                  <a:srgbClr val="000000"/>
                </a:solidFill>
                <a:latin typeface="Monaco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</a:t>
            </a:r>
            <a:endParaRPr lang="en-US" dirty="0" smtClean="0">
              <a:solidFill>
                <a:srgbClr val="000000"/>
              </a:solidFill>
              <a:latin typeface="Monaco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onaco"/>
              </a:rPr>
              <a:t>//UPDATE THE CONSTRUCTOR</a:t>
            </a:r>
            <a:endParaRPr lang="en-US" dirty="0">
              <a:solidFill>
                <a:srgbClr val="000000"/>
              </a:solidFill>
              <a:latin typeface="Monaco"/>
            </a:endParaRP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/>
              </a:rPr>
              <a:t>VivzHelper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(Context context) {</a:t>
            </a:r>
          </a:p>
          <a:p>
            <a:r>
              <a:rPr lang="ro-RO" dirty="0">
                <a:solidFill>
                  <a:srgbClr val="000000"/>
                </a:solidFill>
                <a:latin typeface="Monaco"/>
              </a:rPr>
              <a:t>		</a:t>
            </a:r>
            <a:r>
              <a:rPr lang="ro-RO" b="1" dirty="0">
                <a:solidFill>
                  <a:srgbClr val="7F0055"/>
                </a:solidFill>
                <a:latin typeface="Monaco"/>
              </a:rPr>
              <a:t>super</a:t>
            </a:r>
            <a:r>
              <a:rPr lang="ro-RO" b="1" dirty="0">
                <a:solidFill>
                  <a:srgbClr val="000000"/>
                </a:solidFill>
                <a:latin typeface="Monaco"/>
              </a:rPr>
              <a:t>(context,</a:t>
            </a:r>
            <a:r>
              <a:rPr lang="ro-RO" b="1" i="1" dirty="0">
                <a:solidFill>
                  <a:srgbClr val="0000C0"/>
                </a:solidFill>
                <a:latin typeface="Monaco"/>
              </a:rPr>
              <a:t>DATABASE_NAME</a:t>
            </a:r>
            <a:r>
              <a:rPr lang="ro-RO" b="1" i="1" dirty="0">
                <a:solidFill>
                  <a:srgbClr val="000000"/>
                </a:solidFill>
                <a:latin typeface="Monaco"/>
              </a:rPr>
              <a:t>,</a:t>
            </a:r>
            <a:r>
              <a:rPr lang="ro-RO" b="1" i="1" dirty="0">
                <a:solidFill>
                  <a:srgbClr val="7F0055"/>
                </a:solidFill>
                <a:latin typeface="Monaco"/>
              </a:rPr>
              <a:t>null</a:t>
            </a:r>
            <a:r>
              <a:rPr lang="ro-RO" b="1" i="1" dirty="0">
                <a:solidFill>
                  <a:srgbClr val="000000"/>
                </a:solidFill>
                <a:latin typeface="Monaco"/>
              </a:rPr>
              <a:t>,</a:t>
            </a:r>
            <a:r>
              <a:rPr lang="ro-RO" b="1" i="1" dirty="0">
                <a:solidFill>
                  <a:srgbClr val="0000C0"/>
                </a:solidFill>
                <a:latin typeface="Monaco"/>
              </a:rPr>
              <a:t>DATABASE_VERSION</a:t>
            </a:r>
            <a:r>
              <a:rPr lang="ro-RO" b="1" i="1" dirty="0">
                <a:solidFill>
                  <a:srgbClr val="000000"/>
                </a:solidFill>
                <a:latin typeface="Monaco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}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2895600" y="3962400"/>
            <a:ext cx="19812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486400" y="4038600"/>
            <a:ext cx="2590800" cy="609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646910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4</a:t>
            </a: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#Define the Schema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24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6200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q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7696200" y="4876800"/>
            <a:ext cx="1219200" cy="990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2400" y="1066800"/>
            <a:ext cx="8534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solidFill>
                <a:srgbClr val="000000"/>
              </a:solidFill>
              <a:latin typeface="Monaco"/>
            </a:endParaRPr>
          </a:p>
        </p:txBody>
      </p:sp>
      <p:pic>
        <p:nvPicPr>
          <p:cNvPr id="10" name="Picture 9" descr="Screen Shot 2014-02-20 at 10.45.5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9144000" cy="369471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8192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1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-69012" y="-95534"/>
            <a:ext cx="9213012" cy="6243634"/>
          </a:xfrm>
          <a:prstGeom prst="rect">
            <a:avLst/>
          </a:prstGeom>
          <a:pattFill prst="smCheck">
            <a:fgClr>
              <a:schemeClr val="bg2">
                <a:lumMod val="5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28700" y="2743200"/>
            <a:ext cx="7086600" cy="78319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Arial" pitchFamily="34" charset="0"/>
                <a:cs typeface="Arial" pitchFamily="34" charset="0"/>
              </a:rPr>
              <a:t>Working with Insert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15781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Steps Followed So Far..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26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6200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q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7696200" y="4876800"/>
            <a:ext cx="1219200" cy="990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2400" y="1066800"/>
            <a:ext cx="8534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solidFill>
                <a:srgbClr val="000000"/>
              </a:solidFill>
              <a:latin typeface="Monaco"/>
            </a:endParaRPr>
          </a:p>
        </p:txBody>
      </p:sp>
      <p:pic>
        <p:nvPicPr>
          <p:cNvPr id="5" name="Picture 4" descr="Screen Shot 2014-02-20 at 10.56.2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9144000" cy="54102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28600" y="1905000"/>
            <a:ext cx="5334000" cy="1371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486400" y="609600"/>
            <a:ext cx="3657600" cy="1905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562600" y="2514600"/>
            <a:ext cx="3581400" cy="1752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6436" y="3581400"/>
            <a:ext cx="5297563" cy="2438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315200" y="5105400"/>
            <a:ext cx="1828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072210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7" grpId="0" animBg="1"/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Java Way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27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6200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q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7696200" y="4876800"/>
            <a:ext cx="1219200" cy="990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2400" y="1066800"/>
            <a:ext cx="8534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solidFill>
                <a:srgbClr val="000000"/>
              </a:solidFill>
              <a:latin typeface="Monaco"/>
            </a:endParaRPr>
          </a:p>
        </p:txBody>
      </p:sp>
      <p:pic>
        <p:nvPicPr>
          <p:cNvPr id="5" name="Picture 4" descr="Screen Shot 2014-02-20 at 11.01.4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9144000" cy="448525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057400"/>
            <a:ext cx="58674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2514600"/>
            <a:ext cx="58674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790" y="3429000"/>
            <a:ext cx="58674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675884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Android Way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28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6200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q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7696200" y="4876800"/>
            <a:ext cx="1219200" cy="990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2400" y="1066800"/>
            <a:ext cx="8534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solidFill>
                <a:srgbClr val="000000"/>
              </a:solidFill>
              <a:latin typeface="Monaco"/>
            </a:endParaRPr>
          </a:p>
        </p:txBody>
      </p:sp>
      <p:pic>
        <p:nvPicPr>
          <p:cNvPr id="10" name="Picture 9" descr="Screen Shot 2014-02-20 at 11.03.59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9144000" cy="54102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057400"/>
            <a:ext cx="58674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2514600"/>
            <a:ext cx="5867400" cy="1143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0" y="4800600"/>
            <a:ext cx="6934200" cy="304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5181600"/>
            <a:ext cx="5867400" cy="914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391400" y="5105400"/>
            <a:ext cx="17526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21415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17" grpId="0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NULLHACK Column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29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6200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q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7696200" y="4876800"/>
            <a:ext cx="1219200" cy="990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2400" y="1066800"/>
            <a:ext cx="8534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>
              <a:solidFill>
                <a:srgbClr val="000000"/>
              </a:solidFill>
              <a:latin typeface="Monaco"/>
            </a:endParaRPr>
          </a:p>
        </p:txBody>
      </p:sp>
      <p:pic>
        <p:nvPicPr>
          <p:cNvPr id="5" name="Picture 4" descr="Screen Shot 2014-02-20 at 11.12.5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497017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553200" y="1295400"/>
            <a:ext cx="2590800" cy="1143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1981200"/>
            <a:ext cx="3733800" cy="533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6794" y="2514600"/>
            <a:ext cx="7354605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" y="2895600"/>
            <a:ext cx="54102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0" y="3276600"/>
            <a:ext cx="54102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0" y="3657600"/>
            <a:ext cx="5715000" cy="304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15000" y="3048000"/>
            <a:ext cx="1676400" cy="1143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0" y="4114800"/>
            <a:ext cx="54102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218" y="4495800"/>
            <a:ext cx="54102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0" y="4876800"/>
            <a:ext cx="54102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0" y="5181600"/>
            <a:ext cx="72390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391400" y="5105400"/>
            <a:ext cx="17526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912950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Five Ways to Deal With Data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3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6200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q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7696200" y="4876800"/>
            <a:ext cx="1219200" cy="990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638800" y="685800"/>
            <a:ext cx="2895600" cy="1600200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696200" y="1981200"/>
            <a:ext cx="1295400" cy="2209800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52400" y="2895600"/>
            <a:ext cx="4114800" cy="609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324600" y="3886200"/>
            <a:ext cx="2057400" cy="1295400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52400" y="3505200"/>
            <a:ext cx="45720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181600" y="3886200"/>
            <a:ext cx="1295400" cy="1295400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52400" y="4267200"/>
            <a:ext cx="5105400" cy="685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572000" y="1371600"/>
            <a:ext cx="1371600" cy="2743200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52400" y="4953000"/>
            <a:ext cx="5943600" cy="685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391400" y="5105400"/>
            <a:ext cx="17526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Screen Shot 2014-02-19 at 8.30.5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"/>
            <a:ext cx="9144000" cy="5487000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096000" y="685800"/>
            <a:ext cx="2667000" cy="1524000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943600" y="2286000"/>
            <a:ext cx="1600200" cy="1676400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543800" y="1981200"/>
            <a:ext cx="1600200" cy="2209800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248400" y="3886200"/>
            <a:ext cx="2286000" cy="1676400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181600" y="3886200"/>
            <a:ext cx="1143000" cy="1219200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572000" y="1066800"/>
            <a:ext cx="1219200" cy="3048000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638800" y="1447800"/>
            <a:ext cx="609600" cy="609600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 1023"/>
          <p:cNvSpPr/>
          <p:nvPr/>
        </p:nvSpPr>
        <p:spPr>
          <a:xfrm>
            <a:off x="152400" y="1905000"/>
            <a:ext cx="42672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52400" y="2286000"/>
            <a:ext cx="4267200" cy="609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Rectangle 1024"/>
          <p:cNvSpPr/>
          <p:nvPr/>
        </p:nvSpPr>
        <p:spPr>
          <a:xfrm>
            <a:off x="152400" y="2895600"/>
            <a:ext cx="4343400" cy="609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6" name="Rectangle 1025"/>
          <p:cNvSpPr/>
          <p:nvPr/>
        </p:nvSpPr>
        <p:spPr>
          <a:xfrm>
            <a:off x="152400" y="3505200"/>
            <a:ext cx="44958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/>
          <p:cNvSpPr/>
          <p:nvPr/>
        </p:nvSpPr>
        <p:spPr>
          <a:xfrm>
            <a:off x="0" y="4343400"/>
            <a:ext cx="5334000" cy="609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Rectangle 1027"/>
          <p:cNvSpPr/>
          <p:nvPr/>
        </p:nvSpPr>
        <p:spPr>
          <a:xfrm>
            <a:off x="0" y="4953000"/>
            <a:ext cx="60198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Rectangle 1028"/>
          <p:cNvSpPr/>
          <p:nvPr/>
        </p:nvSpPr>
        <p:spPr>
          <a:xfrm>
            <a:off x="7543800" y="5410200"/>
            <a:ext cx="1600200" cy="685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75961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1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9" dur="20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40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45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48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53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56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59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8" grpId="0" animBg="1"/>
      <p:bldP spid="30" grpId="0" animBg="1"/>
      <p:bldP spid="31" grpId="0" animBg="1"/>
      <p:bldP spid="26" grpId="0" animBg="1"/>
      <p:bldP spid="27" grpId="0" animBg="1"/>
      <p:bldP spid="1024" grpId="0" animBg="1"/>
      <p:bldP spid="34" grpId="0" animBg="1"/>
      <p:bldP spid="34" grpId="1" animBg="1"/>
      <p:bldP spid="1025" grpId="0" animBg="1"/>
      <p:bldP spid="1026" grpId="0" animBg="1"/>
      <p:bldP spid="1027" grpId="0" animBg="1"/>
      <p:bldP spid="102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Steps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30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6200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q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7696200" y="4876800"/>
            <a:ext cx="1219200" cy="990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419600" y="4648200"/>
            <a:ext cx="2438400" cy="7620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Screen Shot 2014-02-20 at 11.17.4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9144000" cy="479667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1981200"/>
            <a:ext cx="8839200" cy="533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2438400"/>
            <a:ext cx="8839200" cy="533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0" y="2971800"/>
            <a:ext cx="8839200" cy="533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3505200"/>
            <a:ext cx="8839200" cy="1219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446861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7" grpId="0" animBg="1"/>
      <p:bldP spid="1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1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-69012" y="-95534"/>
            <a:ext cx="9213012" cy="6243634"/>
          </a:xfrm>
          <a:prstGeom prst="rect">
            <a:avLst/>
          </a:prstGeom>
          <a:pattFill prst="smCheck">
            <a:fgClr>
              <a:schemeClr val="bg2">
                <a:lumMod val="5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28700" y="2743200"/>
            <a:ext cx="7086600" cy="78319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Arial" pitchFamily="34" charset="0"/>
                <a:cs typeface="Arial" pitchFamily="34" charset="0"/>
              </a:rPr>
              <a:t>Select Query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66769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Searching in Database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32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6200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q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7696200" y="4876800"/>
            <a:ext cx="1219200" cy="990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419600" y="4648200"/>
            <a:ext cx="2438400" cy="7620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Screen Shot 2014-02-20 at 11.40.4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"/>
            <a:ext cx="9144000" cy="54864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1981200"/>
            <a:ext cx="58674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2362200"/>
            <a:ext cx="58674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0" y="2743200"/>
            <a:ext cx="5867400" cy="457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144" y="3200400"/>
            <a:ext cx="5867400" cy="457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4160" y="3962400"/>
            <a:ext cx="5867400" cy="457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4911" y="4419600"/>
            <a:ext cx="5867400" cy="457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0" y="4876800"/>
            <a:ext cx="8610600" cy="609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0" y="5486400"/>
            <a:ext cx="7467600" cy="457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391400" y="5105400"/>
            <a:ext cx="17526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3644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Cursor Object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33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6200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q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7696200" y="4876800"/>
            <a:ext cx="1219200" cy="990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419600" y="4648200"/>
            <a:ext cx="2438400" cy="7620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Screen Shot 2014-02-20 at 11.44.4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"/>
            <a:ext cx="9144000" cy="54102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1905000"/>
            <a:ext cx="5943600" cy="685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2590800"/>
            <a:ext cx="5943600" cy="914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3581400"/>
            <a:ext cx="59436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3962400"/>
            <a:ext cx="5943600" cy="457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4911" y="4419600"/>
            <a:ext cx="5943600" cy="457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0" y="4876800"/>
            <a:ext cx="5943600" cy="457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391400" y="5105400"/>
            <a:ext cx="17526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3644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4" grpId="0" animBg="1"/>
      <p:bldP spid="18" grpId="0" animBg="1"/>
      <p:bldP spid="19" grpId="0" animBg="1"/>
      <p:bldP spid="2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Searching the Database2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34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6200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q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7696200" y="4876800"/>
            <a:ext cx="1219200" cy="990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419600" y="4648200"/>
            <a:ext cx="2438400" cy="7620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Screen Shot 2014-02-20 at 11.47.3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9144000" cy="51816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1905000"/>
            <a:ext cx="5638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5483" y="2362200"/>
            <a:ext cx="56388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0" y="3200400"/>
            <a:ext cx="5638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0" y="3581400"/>
            <a:ext cx="5638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0" y="3962400"/>
            <a:ext cx="5943600" cy="762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-19595" y="4724400"/>
            <a:ext cx="5638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0" y="5105400"/>
            <a:ext cx="5943600" cy="762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391400" y="5105400"/>
            <a:ext cx="17526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3644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Cursor Process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35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6200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q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7696200" y="4876800"/>
            <a:ext cx="1219200" cy="990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Screen Shot 2014-02-20 at 12.11.1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0400"/>
            <a:ext cx="9144000" cy="551827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2286000"/>
            <a:ext cx="50292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029200" y="2743200"/>
            <a:ext cx="3352800" cy="1219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0" y="3124200"/>
            <a:ext cx="50292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4343400"/>
            <a:ext cx="5029200" cy="152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3644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7" grpId="0" animBg="1"/>
      <p:bldP spid="1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1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-69012" y="-95534"/>
            <a:ext cx="9213012" cy="6243634"/>
          </a:xfrm>
          <a:prstGeom prst="rect">
            <a:avLst/>
          </a:prstGeom>
          <a:pattFill prst="smCheck">
            <a:fgClr>
              <a:schemeClr val="bg2">
                <a:lumMod val="5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28700" y="2743200"/>
            <a:ext cx="7086600" cy="78319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Arial" pitchFamily="34" charset="0"/>
                <a:cs typeface="Arial" pitchFamily="34" charset="0"/>
              </a:rPr>
              <a:t>Delete Query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60106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Delete Query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37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6200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q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7696200" y="4876800"/>
            <a:ext cx="1219200" cy="990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Screen Shot 2014-02-20 at 12.32.3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8" y="685800"/>
            <a:ext cx="9144000" cy="51054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1905000"/>
            <a:ext cx="5791200" cy="457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2362200"/>
            <a:ext cx="5791200" cy="457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0" y="2895600"/>
            <a:ext cx="5943600" cy="762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689" y="3657600"/>
            <a:ext cx="5791200" cy="609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0" y="4267200"/>
            <a:ext cx="5943600" cy="914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0" y="5181600"/>
            <a:ext cx="5943600" cy="914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391400" y="5105400"/>
            <a:ext cx="17526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3644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Delete Query</a:t>
            </a: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38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6200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q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7696200" y="4876800"/>
            <a:ext cx="1219200" cy="990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419600" y="4648200"/>
            <a:ext cx="2438400" cy="7620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Screen Shot 2014-02-20 at 12.35.1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4" y="609600"/>
            <a:ext cx="9106096" cy="489057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1905000"/>
            <a:ext cx="5867400" cy="762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2895600"/>
            <a:ext cx="5867400" cy="2438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273874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1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-69012" y="-95534"/>
            <a:ext cx="9213012" cy="6243634"/>
          </a:xfrm>
          <a:prstGeom prst="rect">
            <a:avLst/>
          </a:prstGeom>
          <a:pattFill prst="smCheck">
            <a:fgClr>
              <a:schemeClr val="bg2">
                <a:lumMod val="5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28700" y="2743200"/>
            <a:ext cx="7086600" cy="78319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Arial" pitchFamily="34" charset="0"/>
                <a:cs typeface="Arial" pitchFamily="34" charset="0"/>
              </a:rPr>
              <a:t>Update Query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29055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1#Shared Preferences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4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6200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q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7696200" y="4876800"/>
            <a:ext cx="1219200" cy="990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Screen Shot 2014-02-19 at 7.08.3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0"/>
            <a:ext cx="2819400" cy="2819400"/>
          </a:xfrm>
          <a:prstGeom prst="rect">
            <a:avLst/>
          </a:prstGeom>
        </p:spPr>
      </p:pic>
      <p:pic>
        <p:nvPicPr>
          <p:cNvPr id="11" name="Picture 10" descr="Screen Shot 2014-02-19 at 7.08.4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524000"/>
            <a:ext cx="1841500" cy="1302524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048000" y="1371600"/>
            <a:ext cx="3276600" cy="685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Screen Shot 2014-02-19 at 7.09.32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124200"/>
            <a:ext cx="2362200" cy="1503991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1524000" y="5257800"/>
            <a:ext cx="762000" cy="533400"/>
          </a:xfrm>
          <a:prstGeom prst="round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2286000" y="5257800"/>
            <a:ext cx="990600" cy="53340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</a:t>
            </a:r>
            <a:endParaRPr lang="en-US" dirty="0"/>
          </a:p>
        </p:txBody>
      </p:sp>
      <p:sp>
        <p:nvSpPr>
          <p:cNvPr id="18" name="Can 17"/>
          <p:cNvSpPr/>
          <p:nvPr/>
        </p:nvSpPr>
        <p:spPr>
          <a:xfrm>
            <a:off x="5105400" y="4038600"/>
            <a:ext cx="1600200" cy="1905000"/>
          </a:xfrm>
          <a:prstGeom prst="can">
            <a:avLst/>
          </a:prstGeom>
          <a:solidFill>
            <a:schemeClr val="tx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Shared Preferences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8001000" y="4038600"/>
            <a:ext cx="762000" cy="533400"/>
          </a:xfrm>
          <a:prstGeom prst="round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19" name="Left Arrow 18"/>
          <p:cNvSpPr/>
          <p:nvPr/>
        </p:nvSpPr>
        <p:spPr>
          <a:xfrm>
            <a:off x="6781800" y="4191000"/>
            <a:ext cx="1066800" cy="381000"/>
          </a:xfrm>
          <a:prstGeom prst="leftArrow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8001000" y="4800600"/>
            <a:ext cx="990600" cy="53340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VALUE</a:t>
            </a:r>
            <a:endParaRPr lang="en-US" dirty="0"/>
          </a:p>
        </p:txBody>
      </p:sp>
      <p:sp>
        <p:nvSpPr>
          <p:cNvPr id="21" name="Right Arrow 20"/>
          <p:cNvSpPr/>
          <p:nvPr/>
        </p:nvSpPr>
        <p:spPr>
          <a:xfrm>
            <a:off x="6858000" y="4876800"/>
            <a:ext cx="990600" cy="38100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ular Callout 22"/>
          <p:cNvSpPr/>
          <p:nvPr/>
        </p:nvSpPr>
        <p:spPr>
          <a:xfrm>
            <a:off x="5486400" y="685800"/>
            <a:ext cx="1143000" cy="533400"/>
          </a:xfrm>
          <a:prstGeom prst="wedgeRoundRectCallout">
            <a:avLst>
              <a:gd name="adj1" fmla="val 62508"/>
              <a:gd name="adj2" fmla="val 102180"/>
              <a:gd name="adj3" fmla="val 16667"/>
            </a:avLst>
          </a:prstGeom>
          <a:solidFill>
            <a:schemeClr val="accent5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Shopping Sites</a:t>
            </a:r>
            <a:endParaRPr lang="en-US" dirty="0"/>
          </a:p>
        </p:txBody>
      </p:sp>
      <p:sp>
        <p:nvSpPr>
          <p:cNvPr id="25" name="Down Arrow 24"/>
          <p:cNvSpPr/>
          <p:nvPr/>
        </p:nvSpPr>
        <p:spPr>
          <a:xfrm>
            <a:off x="2209800" y="4648200"/>
            <a:ext cx="228600" cy="6096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3276600" y="5486400"/>
            <a:ext cx="1676400" cy="381000"/>
          </a:xfrm>
          <a:prstGeom prst="rightArrow">
            <a:avLst>
              <a:gd name="adj1" fmla="val 50000"/>
              <a:gd name="adj2" fmla="val 129372"/>
            </a:avLst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334260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20" grpId="0" animBg="1"/>
      <p:bldP spid="18" grpId="0" animBg="1"/>
      <p:bldP spid="22" grpId="0" animBg="1"/>
      <p:bldP spid="19" grpId="0" animBg="1"/>
      <p:bldP spid="24" grpId="0" animBg="1"/>
      <p:bldP spid="21" grpId="0" animBg="1"/>
      <p:bldP spid="23" grpId="0" animBg="1"/>
      <p:bldP spid="25" grpId="0" animBg="1"/>
      <p:bldP spid="2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Update Query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40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6200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q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7696200" y="4876800"/>
            <a:ext cx="1219200" cy="990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419600" y="4648200"/>
            <a:ext cx="2438400" cy="7620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Screen Shot 2014-02-20 at 12.41.4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51054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2667000"/>
            <a:ext cx="8458200" cy="304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3048000"/>
            <a:ext cx="8839200" cy="609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0" y="3657600"/>
            <a:ext cx="8839200" cy="685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4343400"/>
            <a:ext cx="8839200" cy="914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515665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7" grpId="0" animBg="1"/>
      <p:bldP spid="1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Update Query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41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6200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q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7696200" y="4876800"/>
            <a:ext cx="1219200" cy="990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Screen Shot 2014-02-20 at 12.43.3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0"/>
            <a:ext cx="9144000" cy="546099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1828800"/>
            <a:ext cx="6019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2819400"/>
            <a:ext cx="6038680" cy="1143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0" y="3962400"/>
            <a:ext cx="6019800" cy="2133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391400" y="5105400"/>
            <a:ext cx="17526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56904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655320" y="1231642"/>
            <a:ext cx="7467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 algn="ctr">
              <a:spcBef>
                <a:spcPts val="1200"/>
              </a:spcBef>
              <a:buFont typeface="Arial" charset="0"/>
              <a:buNone/>
            </a:pPr>
            <a:endParaRPr lang="en-US" sz="1800" dirty="0" smtClean="0">
              <a:solidFill>
                <a:prstClr val="white"/>
              </a:solidFill>
            </a:endParaRP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Recruit 70 “Best Fit” Consulting Employees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Build out a Marketing team dedicated to recruiting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Formalize training program for new recruiters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Build out fully functioning offshore recruiting team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Implement call quality feedback loops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Coach and Mentor recruiters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Improve daily efficiency for recruiting team</a:t>
            </a: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 </a:t>
            </a:r>
            <a:r>
              <a:rPr lang="en-AU" sz="1000" dirty="0" smtClean="0"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66701" y="228600"/>
            <a:ext cx="8610599" cy="7620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3200" b="1" dirty="0" smtClean="0">
                <a:solidFill>
                  <a:srgbClr val="000000"/>
                </a:solidFill>
                <a:latin typeface="Arial"/>
                <a:cs typeface="Arial"/>
              </a:rPr>
              <a:t>Tutorial #1</a:t>
            </a:r>
            <a:endParaRPr lang="en-US" sz="32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latin typeface="Arial" pitchFamily="34" charset="0"/>
                <a:cs typeface="Arial" pitchFamily="34" charset="0"/>
              </a:rPr>
              <a:pPr algn="r"/>
              <a:t>42</a:t>
            </a:fld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5" descr="androids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971800"/>
            <a:ext cx="5105400" cy="195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685800" y="2209800"/>
            <a:ext cx="7772400" cy="990600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Populating Spinner data from SQLite Database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599478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1#Create </a:t>
            </a:r>
            <a:r>
              <a:rPr lang="en-US" sz="2800" b="1" dirty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 New </a:t>
            </a: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Application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43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6200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q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7696200" y="4876800"/>
            <a:ext cx="1219200" cy="990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Screen Shot 2014-02-21 at 11.19.5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609600"/>
            <a:ext cx="6374027" cy="5334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679507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2#Creating SQLite Database Handler Class</a:t>
            </a: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44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6200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q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7696200" y="4876800"/>
            <a:ext cx="1219200" cy="990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creen Shot 2014-02-21 at 11.22.4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295" y="609600"/>
            <a:ext cx="6636905" cy="545838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679507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2.1#Declare the Constants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45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6200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q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7696200" y="4876800"/>
            <a:ext cx="1219200" cy="990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166842"/>
            <a:ext cx="9144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 smtClean="0">
                <a:solidFill>
                  <a:srgbClr val="88B012"/>
                </a:solidFill>
                <a:latin typeface="Consolas"/>
              </a:rPr>
              <a:t>    /</a:t>
            </a:r>
            <a:r>
              <a:rPr lang="de-DE" sz="2000" dirty="0">
                <a:solidFill>
                  <a:srgbClr val="88B012"/>
                </a:solidFill>
                <a:latin typeface="Consolas"/>
              </a:rPr>
              <a:t>/ Database Version</a:t>
            </a:r>
            <a:endParaRPr lang="de-DE" sz="2000" dirty="0">
              <a:solidFill>
                <a:prstClr val="black"/>
              </a:solidFill>
              <a:latin typeface="Consolas"/>
            </a:endParaRPr>
          </a:p>
          <a:p>
            <a:r>
              <a:rPr lang="en-US" sz="2000" dirty="0">
                <a:solidFill>
                  <a:prstClr val="black"/>
                </a:solidFill>
                <a:latin typeface="Consolas"/>
              </a:rPr>
              <a:t>    </a:t>
            </a:r>
            <a:r>
              <a:rPr lang="en-US" sz="2000" b="1" dirty="0">
                <a:solidFill>
                  <a:srgbClr val="15A5DB"/>
                </a:solidFill>
                <a:latin typeface="Consolas-Bold"/>
              </a:rPr>
              <a:t>private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b="1" dirty="0">
                <a:solidFill>
                  <a:srgbClr val="15A5DB"/>
                </a:solidFill>
                <a:latin typeface="Consolas-Bold"/>
              </a:rPr>
              <a:t>static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b="1" dirty="0">
                <a:solidFill>
                  <a:srgbClr val="15A5DB"/>
                </a:solidFill>
                <a:latin typeface="Consolas-Bold"/>
              </a:rPr>
              <a:t>final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b="1" dirty="0" err="1">
                <a:solidFill>
                  <a:srgbClr val="15A5DB"/>
                </a:solidFill>
                <a:latin typeface="Consolas-Bold"/>
              </a:rPr>
              <a:t>int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DATABASE_VERSION = </a:t>
            </a:r>
            <a:r>
              <a:rPr lang="en-US" sz="2000" dirty="0">
                <a:solidFill>
                  <a:srgbClr val="128B04"/>
                </a:solidFill>
                <a:latin typeface="Consolas"/>
              </a:rPr>
              <a:t>1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</a:rPr>
              <a:t>  </a:t>
            </a:r>
          </a:p>
          <a:p>
            <a:r>
              <a:rPr lang="de-DE" sz="2000" dirty="0">
                <a:solidFill>
                  <a:prstClr val="black"/>
                </a:solidFill>
                <a:latin typeface="Consolas"/>
              </a:rPr>
              <a:t>    </a:t>
            </a:r>
            <a:r>
              <a:rPr lang="de-DE" sz="2000" dirty="0">
                <a:solidFill>
                  <a:srgbClr val="88B012"/>
                </a:solidFill>
                <a:latin typeface="Consolas"/>
              </a:rPr>
              <a:t>// Database Name</a:t>
            </a:r>
            <a:endParaRPr lang="de-DE" sz="2000" dirty="0">
              <a:solidFill>
                <a:prstClr val="black"/>
              </a:solidFill>
              <a:latin typeface="Consolas"/>
            </a:endParaRPr>
          </a:p>
          <a:p>
            <a:r>
              <a:rPr lang="en-US" sz="2000" dirty="0">
                <a:solidFill>
                  <a:prstClr val="black"/>
                </a:solidFill>
                <a:latin typeface="Consolas"/>
              </a:rPr>
              <a:t>  </a:t>
            </a:r>
            <a:r>
              <a:rPr lang="en-US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b="1" dirty="0" smtClean="0">
                <a:solidFill>
                  <a:srgbClr val="15A5DB"/>
                </a:solidFill>
                <a:latin typeface="Consolas-Bold"/>
              </a:rPr>
              <a:t>private</a:t>
            </a:r>
            <a:r>
              <a:rPr lang="en-US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b="1" dirty="0">
                <a:solidFill>
                  <a:srgbClr val="15A5DB"/>
                </a:solidFill>
                <a:latin typeface="Consolas-Bold"/>
              </a:rPr>
              <a:t>static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b="1" dirty="0">
                <a:solidFill>
                  <a:srgbClr val="15A5DB"/>
                </a:solidFill>
                <a:latin typeface="Consolas-Bold"/>
              </a:rPr>
              <a:t>final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String DATABASE_NAME = </a:t>
            </a:r>
            <a:r>
              <a:rPr lang="en-US" sz="2000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sz="2000" dirty="0" err="1">
                <a:solidFill>
                  <a:srgbClr val="0C6AFC"/>
                </a:solidFill>
                <a:latin typeface="Consolas"/>
              </a:rPr>
              <a:t>spinnerExample</a:t>
            </a:r>
            <a:r>
              <a:rPr lang="en-US" sz="2000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</a:rPr>
              <a:t>  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</a:rPr>
              <a:t>    </a:t>
            </a:r>
            <a:r>
              <a:rPr lang="en-US" sz="2000" dirty="0">
                <a:solidFill>
                  <a:srgbClr val="88B012"/>
                </a:solidFill>
                <a:latin typeface="Consolas"/>
              </a:rPr>
              <a:t>// Labels table name</a:t>
            </a:r>
            <a:endParaRPr lang="en-US" sz="2000" dirty="0">
              <a:solidFill>
                <a:prstClr val="black"/>
              </a:solidFill>
              <a:latin typeface="Consolas"/>
            </a:endParaRPr>
          </a:p>
          <a:p>
            <a:r>
              <a:rPr lang="en-US" sz="2000" dirty="0">
                <a:solidFill>
                  <a:prstClr val="black"/>
                </a:solidFill>
                <a:latin typeface="Consolas"/>
              </a:rPr>
              <a:t>    </a:t>
            </a:r>
            <a:r>
              <a:rPr lang="en-US" sz="2000" b="1" dirty="0">
                <a:solidFill>
                  <a:srgbClr val="15A5DB"/>
                </a:solidFill>
                <a:latin typeface="Consolas-Bold"/>
              </a:rPr>
              <a:t>private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b="1" dirty="0">
                <a:solidFill>
                  <a:srgbClr val="15A5DB"/>
                </a:solidFill>
                <a:latin typeface="Consolas-Bold"/>
              </a:rPr>
              <a:t>static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b="1" dirty="0">
                <a:solidFill>
                  <a:srgbClr val="15A5DB"/>
                </a:solidFill>
                <a:latin typeface="Consolas-Bold"/>
              </a:rPr>
              <a:t>final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String TABLE_LABELS = </a:t>
            </a:r>
            <a:r>
              <a:rPr lang="en-US" sz="2000" dirty="0">
                <a:solidFill>
                  <a:srgbClr val="0C6AFC"/>
                </a:solidFill>
                <a:latin typeface="Consolas"/>
              </a:rPr>
              <a:t>"labels"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</a:rPr>
              <a:t>  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</a:rPr>
              <a:t>    </a:t>
            </a:r>
            <a:r>
              <a:rPr lang="en-US" sz="2000" dirty="0">
                <a:solidFill>
                  <a:srgbClr val="88B012"/>
                </a:solidFill>
                <a:latin typeface="Consolas"/>
              </a:rPr>
              <a:t>// Labels Table Columns names</a:t>
            </a:r>
            <a:endParaRPr lang="en-US" sz="2000" dirty="0">
              <a:solidFill>
                <a:prstClr val="black"/>
              </a:solidFill>
              <a:latin typeface="Consolas"/>
            </a:endParaRPr>
          </a:p>
          <a:p>
            <a:r>
              <a:rPr lang="en-US" sz="2000" dirty="0">
                <a:solidFill>
                  <a:prstClr val="black"/>
                </a:solidFill>
                <a:latin typeface="Consolas"/>
              </a:rPr>
              <a:t>    </a:t>
            </a:r>
            <a:r>
              <a:rPr lang="en-US" sz="2000" b="1" dirty="0">
                <a:solidFill>
                  <a:srgbClr val="15A5DB"/>
                </a:solidFill>
                <a:latin typeface="Consolas-Bold"/>
              </a:rPr>
              <a:t>private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b="1" dirty="0">
                <a:solidFill>
                  <a:srgbClr val="15A5DB"/>
                </a:solidFill>
                <a:latin typeface="Consolas-Bold"/>
              </a:rPr>
              <a:t>static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b="1" dirty="0">
                <a:solidFill>
                  <a:srgbClr val="15A5DB"/>
                </a:solidFill>
                <a:latin typeface="Consolas-Bold"/>
              </a:rPr>
              <a:t>final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String KEY_ID = </a:t>
            </a:r>
            <a:r>
              <a:rPr lang="en-US" sz="2000" dirty="0">
                <a:solidFill>
                  <a:srgbClr val="0C6AFC"/>
                </a:solidFill>
                <a:latin typeface="Consolas"/>
              </a:rPr>
              <a:t>"id"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</a:rPr>
              <a:t>    </a:t>
            </a:r>
            <a:r>
              <a:rPr lang="en-US" sz="2000" b="1" dirty="0">
                <a:solidFill>
                  <a:srgbClr val="15A5DB"/>
                </a:solidFill>
                <a:latin typeface="Consolas-Bold"/>
              </a:rPr>
              <a:t>private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b="1" dirty="0">
                <a:solidFill>
                  <a:srgbClr val="15A5DB"/>
                </a:solidFill>
                <a:latin typeface="Consolas-Bold"/>
              </a:rPr>
              <a:t>static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b="1" dirty="0">
                <a:solidFill>
                  <a:srgbClr val="15A5DB"/>
                </a:solidFill>
                <a:latin typeface="Consolas-Bold"/>
              </a:rPr>
              <a:t>final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String KEY_NAME = </a:t>
            </a:r>
            <a:r>
              <a:rPr lang="en-US" sz="2000" dirty="0">
                <a:solidFill>
                  <a:srgbClr val="0C6AFC"/>
                </a:solidFill>
                <a:latin typeface="Consolas"/>
              </a:rPr>
              <a:t>"name"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;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679507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2.2#Create Constructor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46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6200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q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7696200" y="4876800"/>
            <a:ext cx="1219200" cy="990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8600" y="1752600"/>
            <a:ext cx="8534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5A5DB"/>
                </a:solidFill>
                <a:latin typeface="Consolas-Bold"/>
              </a:rPr>
              <a:t>public</a:t>
            </a:r>
            <a:r>
              <a:rPr lang="en-US" sz="2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Consolas"/>
              </a:rPr>
              <a:t>DatabaseHandler</a:t>
            </a:r>
            <a:r>
              <a:rPr lang="en-US" sz="2400" dirty="0">
                <a:solidFill>
                  <a:prstClr val="black"/>
                </a:solidFill>
                <a:latin typeface="Consolas"/>
              </a:rPr>
              <a:t>(Context context) {</a:t>
            </a:r>
          </a:p>
          <a:p>
            <a:r>
              <a:rPr lang="ro-RO" sz="2400" b="1" dirty="0" smtClean="0">
                <a:solidFill>
                  <a:srgbClr val="15A5DB"/>
                </a:solidFill>
                <a:latin typeface="Consolas-Bold"/>
              </a:rPr>
              <a:t>super</a:t>
            </a:r>
            <a:r>
              <a:rPr lang="ro-RO" sz="2400" dirty="0">
                <a:solidFill>
                  <a:prstClr val="black"/>
                </a:solidFill>
                <a:latin typeface="Consolas"/>
              </a:rPr>
              <a:t>(context, </a:t>
            </a:r>
            <a:endParaRPr lang="ro-RO" sz="2400" dirty="0" smtClean="0">
              <a:solidFill>
                <a:prstClr val="black"/>
              </a:solidFill>
              <a:latin typeface="Consolas"/>
            </a:endParaRPr>
          </a:p>
          <a:p>
            <a:r>
              <a:rPr lang="ro-RO" sz="2400" dirty="0" smtClean="0">
                <a:solidFill>
                  <a:prstClr val="black"/>
                </a:solidFill>
                <a:latin typeface="Consolas"/>
              </a:rPr>
              <a:t>DATABASE_NAME</a:t>
            </a:r>
            <a:r>
              <a:rPr lang="ro-RO" sz="2400" dirty="0">
                <a:solidFill>
                  <a:prstClr val="black"/>
                </a:solidFill>
                <a:latin typeface="Consolas"/>
              </a:rPr>
              <a:t>, </a:t>
            </a:r>
            <a:endParaRPr lang="ro-RO" sz="2400" dirty="0" smtClean="0">
              <a:solidFill>
                <a:prstClr val="black"/>
              </a:solidFill>
              <a:latin typeface="Consolas"/>
            </a:endParaRPr>
          </a:p>
          <a:p>
            <a:r>
              <a:rPr lang="ro-RO" sz="2400" b="1" dirty="0" smtClean="0">
                <a:solidFill>
                  <a:srgbClr val="15A5DB"/>
                </a:solidFill>
                <a:latin typeface="Consolas-Bold"/>
              </a:rPr>
              <a:t>null</a:t>
            </a:r>
            <a:r>
              <a:rPr lang="ro-RO" sz="2400" dirty="0">
                <a:solidFill>
                  <a:prstClr val="black"/>
                </a:solidFill>
                <a:latin typeface="Consolas"/>
              </a:rPr>
              <a:t>, </a:t>
            </a:r>
            <a:endParaRPr lang="ro-RO" sz="2400" dirty="0" smtClean="0">
              <a:solidFill>
                <a:prstClr val="black"/>
              </a:solidFill>
              <a:latin typeface="Consolas"/>
            </a:endParaRPr>
          </a:p>
          <a:p>
            <a:r>
              <a:rPr lang="ro-RO" sz="2400" dirty="0" smtClean="0">
                <a:solidFill>
                  <a:prstClr val="black"/>
                </a:solidFill>
                <a:latin typeface="Consolas"/>
              </a:rPr>
              <a:t>DATABASE_VERSION</a:t>
            </a:r>
            <a:r>
              <a:rPr lang="ro-RO" sz="2400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sz="2400" dirty="0">
                <a:solidFill>
                  <a:prstClr val="black"/>
                </a:solidFill>
                <a:latin typeface="Consolas"/>
              </a:rPr>
              <a:t>    }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679507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2.3#OnCreate()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47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6200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q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7696200" y="4876800"/>
            <a:ext cx="1219200" cy="990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143000"/>
            <a:ext cx="8763000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88B012"/>
                </a:solidFill>
                <a:latin typeface="Consolas"/>
              </a:rPr>
              <a:t>// </a:t>
            </a:r>
            <a:r>
              <a:rPr lang="en-US" sz="2000" dirty="0">
                <a:solidFill>
                  <a:srgbClr val="88B012"/>
                </a:solidFill>
                <a:latin typeface="Consolas"/>
              </a:rPr>
              <a:t>Creating Tables</a:t>
            </a:r>
            <a:endParaRPr lang="en-US" sz="2000" dirty="0">
              <a:solidFill>
                <a:prstClr val="black"/>
              </a:solidFill>
              <a:latin typeface="Consolas"/>
            </a:endParaRPr>
          </a:p>
          <a:p>
            <a:r>
              <a:rPr lang="en-US" sz="2000" dirty="0">
                <a:solidFill>
                  <a:prstClr val="black"/>
                </a:solidFill>
                <a:latin typeface="Consolas"/>
              </a:rPr>
              <a:t>    </a:t>
            </a:r>
            <a:r>
              <a:rPr lang="en-US" sz="2000" dirty="0">
                <a:solidFill>
                  <a:srgbClr val="6D6D6D"/>
                </a:solidFill>
                <a:latin typeface="Consolas"/>
              </a:rPr>
              <a:t>@Override</a:t>
            </a:r>
            <a:endParaRPr lang="en-US" sz="2000" dirty="0">
              <a:solidFill>
                <a:prstClr val="black"/>
              </a:solidFill>
              <a:latin typeface="Consolas"/>
            </a:endParaRPr>
          </a:p>
          <a:p>
            <a:r>
              <a:rPr lang="en-US" sz="2000" dirty="0">
                <a:solidFill>
                  <a:prstClr val="black"/>
                </a:solidFill>
                <a:latin typeface="Consolas"/>
              </a:rPr>
              <a:t>    </a:t>
            </a:r>
            <a:r>
              <a:rPr lang="en-US" sz="2000" b="1" dirty="0">
                <a:solidFill>
                  <a:srgbClr val="15A5DB"/>
                </a:solidFill>
                <a:latin typeface="Consolas-Bold"/>
              </a:rPr>
              <a:t>public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b="1" dirty="0">
                <a:solidFill>
                  <a:srgbClr val="15A5DB"/>
                </a:solidFill>
                <a:latin typeface="Consolas-Bold"/>
              </a:rPr>
              <a:t>void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onsolas"/>
              </a:rPr>
              <a:t>onCreate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000" dirty="0" err="1">
                <a:solidFill>
                  <a:prstClr val="black"/>
                </a:solidFill>
                <a:latin typeface="Consolas"/>
              </a:rPr>
              <a:t>SQLiteDatabase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onsolas"/>
              </a:rPr>
              <a:t>db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) {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en-US" sz="2000" dirty="0">
                <a:solidFill>
                  <a:srgbClr val="88B012"/>
                </a:solidFill>
                <a:latin typeface="Consolas"/>
              </a:rPr>
              <a:t>// Category table create query</a:t>
            </a:r>
            <a:endParaRPr lang="en-US" sz="2000" dirty="0">
              <a:solidFill>
                <a:prstClr val="black"/>
              </a:solidFill>
              <a:latin typeface="Consolas"/>
            </a:endParaRPr>
          </a:p>
          <a:p>
            <a:r>
              <a:rPr lang="en-US" sz="2000" dirty="0">
                <a:solidFill>
                  <a:prstClr val="black"/>
                </a:solidFill>
                <a:latin typeface="Consolas"/>
              </a:rPr>
              <a:t> </a:t>
            </a:r>
            <a:r>
              <a:rPr lang="en-US" sz="2000" dirty="0" smtClean="0">
                <a:solidFill>
                  <a:prstClr val="black"/>
                </a:solidFill>
                <a:latin typeface="Consolas"/>
              </a:rPr>
              <a:t>String 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CREATE_CATEGORIES_TABLE = </a:t>
            </a:r>
            <a:r>
              <a:rPr lang="en-US" sz="2000" dirty="0">
                <a:solidFill>
                  <a:srgbClr val="0C6AFC"/>
                </a:solidFill>
                <a:latin typeface="Consolas"/>
              </a:rPr>
              <a:t>"CREATE TABLE "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+ TABLE_LABELS + </a:t>
            </a:r>
            <a:r>
              <a:rPr lang="en-US" sz="2000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sz="2000" dirty="0" smtClean="0">
                <a:solidFill>
                  <a:srgbClr val="0C6AFC"/>
                </a:solidFill>
                <a:latin typeface="Consolas"/>
              </a:rPr>
              <a:t>(”</a:t>
            </a:r>
            <a:r>
              <a:rPr lang="en-US" sz="2000" dirty="0" smtClean="0">
                <a:solidFill>
                  <a:prstClr val="black"/>
                </a:solidFill>
                <a:latin typeface="Consolas"/>
              </a:rPr>
              <a:t>+ 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KEY_ID + </a:t>
            </a:r>
            <a:r>
              <a:rPr lang="en-US" sz="2000" dirty="0">
                <a:solidFill>
                  <a:srgbClr val="0C6AFC"/>
                </a:solidFill>
                <a:latin typeface="Consolas"/>
              </a:rPr>
              <a:t>" INTEGER PRIMARY KEY,"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+ KEY_NAME + </a:t>
            </a:r>
            <a:r>
              <a:rPr lang="en-US" sz="2000" dirty="0">
                <a:solidFill>
                  <a:srgbClr val="0C6AFC"/>
                </a:solidFill>
                <a:latin typeface="Consolas"/>
              </a:rPr>
              <a:t>" TEXT)"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</a:rPr>
              <a:t>        </a:t>
            </a:r>
            <a:endParaRPr lang="en-US" sz="2000" dirty="0" smtClean="0">
              <a:solidFill>
                <a:prstClr val="black"/>
              </a:solidFill>
              <a:latin typeface="Consolas"/>
            </a:endParaRPr>
          </a:p>
          <a:p>
            <a:r>
              <a:rPr lang="en-US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dirty="0" err="1" smtClean="0">
                <a:solidFill>
                  <a:prstClr val="black"/>
                </a:solidFill>
                <a:latin typeface="Consolas"/>
              </a:rPr>
              <a:t>db.execSQL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(CREATE_CATEGORIES_TABLE);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</a:rPr>
              <a:t>    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679507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2.4#OnUpgrade()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48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6200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q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7696200" y="4876800"/>
            <a:ext cx="1219200" cy="990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8600" y="1143000"/>
            <a:ext cx="86868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Consolas"/>
              </a:rPr>
              <a:t> </a:t>
            </a:r>
            <a:r>
              <a:rPr lang="en-US" sz="2000" dirty="0">
                <a:solidFill>
                  <a:srgbClr val="88B012"/>
                </a:solidFill>
                <a:latin typeface="Consolas"/>
              </a:rPr>
              <a:t>// Upgrading database</a:t>
            </a:r>
            <a:endParaRPr lang="en-US" sz="2000" dirty="0">
              <a:solidFill>
                <a:prstClr val="black"/>
              </a:solidFill>
              <a:latin typeface="Consolas"/>
            </a:endParaRPr>
          </a:p>
          <a:p>
            <a:r>
              <a:rPr lang="en-US" sz="2000" dirty="0">
                <a:solidFill>
                  <a:prstClr val="black"/>
                </a:solidFill>
                <a:latin typeface="Consolas"/>
              </a:rPr>
              <a:t>    </a:t>
            </a:r>
            <a:r>
              <a:rPr lang="en-US" sz="2000" dirty="0">
                <a:solidFill>
                  <a:srgbClr val="6D6D6D"/>
                </a:solidFill>
                <a:latin typeface="Consolas"/>
              </a:rPr>
              <a:t>@Override</a:t>
            </a:r>
            <a:endParaRPr lang="en-US" sz="2000" dirty="0">
              <a:solidFill>
                <a:prstClr val="black"/>
              </a:solidFill>
              <a:latin typeface="Consolas"/>
            </a:endParaRPr>
          </a:p>
          <a:p>
            <a:r>
              <a:rPr lang="en-US" sz="2000" dirty="0">
                <a:solidFill>
                  <a:prstClr val="black"/>
                </a:solidFill>
                <a:latin typeface="Consolas"/>
              </a:rPr>
              <a:t>    </a:t>
            </a:r>
            <a:r>
              <a:rPr lang="en-US" sz="2000" b="1" dirty="0">
                <a:solidFill>
                  <a:srgbClr val="15A5DB"/>
                </a:solidFill>
                <a:latin typeface="Consolas-Bold"/>
              </a:rPr>
              <a:t>public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b="1" dirty="0">
                <a:solidFill>
                  <a:srgbClr val="15A5DB"/>
                </a:solidFill>
                <a:latin typeface="Consolas-Bold"/>
              </a:rPr>
              <a:t>void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onsolas"/>
              </a:rPr>
              <a:t>onUpgrade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000" dirty="0" err="1">
                <a:solidFill>
                  <a:prstClr val="black"/>
                </a:solidFill>
                <a:latin typeface="Consolas"/>
              </a:rPr>
              <a:t>SQLiteDatabase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onsolas"/>
              </a:rPr>
              <a:t>db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sz="2000" b="1" dirty="0" err="1">
                <a:solidFill>
                  <a:srgbClr val="15A5DB"/>
                </a:solidFill>
                <a:latin typeface="Consolas-Bold"/>
              </a:rPr>
              <a:t>int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onsolas"/>
              </a:rPr>
              <a:t>oldVersion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sz="2000" b="1" dirty="0" err="1">
                <a:solidFill>
                  <a:srgbClr val="15A5DB"/>
                </a:solidFill>
                <a:latin typeface="Consolas-Bold"/>
              </a:rPr>
              <a:t>int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onsolas"/>
              </a:rPr>
              <a:t>newVersion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) {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</a:rPr>
              <a:t>        </a:t>
            </a:r>
            <a:endParaRPr lang="en-US" sz="2000" dirty="0" smtClean="0">
              <a:solidFill>
                <a:prstClr val="black"/>
              </a:solidFill>
              <a:latin typeface="Consolas"/>
            </a:endParaRPr>
          </a:p>
          <a:p>
            <a:r>
              <a:rPr lang="en-US" sz="2000" dirty="0" smtClean="0">
                <a:solidFill>
                  <a:srgbClr val="88B012"/>
                </a:solidFill>
                <a:latin typeface="Consolas"/>
              </a:rPr>
              <a:t>/</a:t>
            </a:r>
            <a:r>
              <a:rPr lang="en-US" sz="2000" dirty="0">
                <a:solidFill>
                  <a:srgbClr val="88B012"/>
                </a:solidFill>
                <a:latin typeface="Consolas"/>
              </a:rPr>
              <a:t>/ Drop older table if existed</a:t>
            </a:r>
            <a:endParaRPr lang="en-US" sz="2000" dirty="0">
              <a:solidFill>
                <a:prstClr val="black"/>
              </a:solidFill>
              <a:latin typeface="Consolas"/>
            </a:endParaRPr>
          </a:p>
          <a:p>
            <a:r>
              <a:rPr lang="en-US" sz="2000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en-US" sz="2000" dirty="0" err="1">
                <a:solidFill>
                  <a:prstClr val="black"/>
                </a:solidFill>
                <a:latin typeface="Consolas"/>
              </a:rPr>
              <a:t>db.execSQL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000" dirty="0">
                <a:solidFill>
                  <a:srgbClr val="0C6AFC"/>
                </a:solidFill>
                <a:latin typeface="Consolas"/>
              </a:rPr>
              <a:t>"DROP TABLE IF EXISTS "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+ TABLE_LABELS);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</a:rPr>
              <a:t>  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</a:rPr>
              <a:t>       </a:t>
            </a:r>
            <a:endParaRPr lang="en-US" sz="2000" dirty="0" smtClean="0">
              <a:solidFill>
                <a:prstClr val="black"/>
              </a:solidFill>
              <a:latin typeface="Consolas"/>
            </a:endParaRPr>
          </a:p>
          <a:p>
            <a:r>
              <a:rPr lang="en-US" sz="2000" dirty="0">
                <a:solidFill>
                  <a:prstClr val="black"/>
                </a:solidFill>
                <a:latin typeface="Consolas"/>
              </a:rPr>
              <a:t> </a:t>
            </a:r>
            <a:r>
              <a:rPr lang="en-US" sz="2000" dirty="0">
                <a:solidFill>
                  <a:srgbClr val="88B012"/>
                </a:solidFill>
                <a:latin typeface="Consolas"/>
              </a:rPr>
              <a:t>// Create tables again</a:t>
            </a:r>
            <a:endParaRPr lang="en-US" sz="2000" dirty="0">
              <a:solidFill>
                <a:prstClr val="black"/>
              </a:solidFill>
              <a:latin typeface="Consolas"/>
            </a:endParaRPr>
          </a:p>
          <a:p>
            <a:r>
              <a:rPr lang="en-US" sz="2000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en-US" sz="2000" dirty="0" err="1">
                <a:solidFill>
                  <a:prstClr val="black"/>
                </a:solidFill>
                <a:latin typeface="Consolas"/>
              </a:rPr>
              <a:t>onCreate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000" dirty="0" err="1">
                <a:solidFill>
                  <a:prstClr val="black"/>
                </a:solidFill>
                <a:latin typeface="Consolas"/>
              </a:rPr>
              <a:t>db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</a:rPr>
              <a:t>    }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679507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2.5#Create a New Class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49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6200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q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7696200" y="4876800"/>
            <a:ext cx="1219200" cy="990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2400" y="838200"/>
            <a:ext cx="8610600" cy="437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6D6D6D"/>
                </a:solidFill>
                <a:latin typeface="Consolas"/>
              </a:rPr>
              <a:t>/**</a:t>
            </a:r>
            <a:endParaRPr lang="en-US" sz="2000" dirty="0">
              <a:solidFill>
                <a:prstClr val="black"/>
              </a:solidFill>
              <a:latin typeface="Consolas"/>
            </a:endParaRPr>
          </a:p>
          <a:p>
            <a:r>
              <a:rPr lang="en-US" sz="2000" dirty="0">
                <a:solidFill>
                  <a:prstClr val="black"/>
                </a:solidFill>
                <a:latin typeface="Consolas"/>
              </a:rPr>
              <a:t>     </a:t>
            </a:r>
            <a:r>
              <a:rPr lang="en-US" sz="2000" dirty="0">
                <a:solidFill>
                  <a:srgbClr val="6D6D6D"/>
                </a:solidFill>
                <a:latin typeface="Consolas"/>
              </a:rPr>
              <a:t>* Inserting new </a:t>
            </a:r>
            <a:r>
              <a:rPr lang="en-US" sz="2000" dirty="0" err="1">
                <a:solidFill>
                  <a:srgbClr val="6D6D6D"/>
                </a:solidFill>
                <a:latin typeface="Consolas"/>
              </a:rPr>
              <a:t>lable</a:t>
            </a:r>
            <a:r>
              <a:rPr lang="en-US" sz="2000" dirty="0">
                <a:solidFill>
                  <a:srgbClr val="6D6D6D"/>
                </a:solidFill>
                <a:latin typeface="Consolas"/>
              </a:rPr>
              <a:t> into </a:t>
            </a:r>
            <a:r>
              <a:rPr lang="en-US" sz="2000" dirty="0" err="1">
                <a:solidFill>
                  <a:srgbClr val="6D6D6D"/>
                </a:solidFill>
                <a:latin typeface="Consolas"/>
              </a:rPr>
              <a:t>lables</a:t>
            </a:r>
            <a:r>
              <a:rPr lang="en-US" sz="2000" dirty="0">
                <a:solidFill>
                  <a:srgbClr val="6D6D6D"/>
                </a:solidFill>
                <a:latin typeface="Consolas"/>
              </a:rPr>
              <a:t> table</a:t>
            </a:r>
            <a:endParaRPr lang="en-US" sz="2000" dirty="0">
              <a:solidFill>
                <a:prstClr val="black"/>
              </a:solidFill>
              <a:latin typeface="Consolas"/>
            </a:endParaRPr>
          </a:p>
          <a:p>
            <a:r>
              <a:rPr lang="en-US" sz="2000" dirty="0">
                <a:solidFill>
                  <a:prstClr val="black"/>
                </a:solidFill>
                <a:latin typeface="Consolas"/>
              </a:rPr>
              <a:t>     </a:t>
            </a:r>
            <a:r>
              <a:rPr lang="en-US" sz="2000" dirty="0">
                <a:solidFill>
                  <a:srgbClr val="6D6D6D"/>
                </a:solidFill>
                <a:latin typeface="Consolas"/>
              </a:rPr>
              <a:t>* */</a:t>
            </a:r>
            <a:endParaRPr lang="en-US" sz="2000" dirty="0">
              <a:solidFill>
                <a:prstClr val="black"/>
              </a:solidFill>
              <a:latin typeface="Consolas"/>
            </a:endParaRPr>
          </a:p>
          <a:p>
            <a:r>
              <a:rPr lang="fi-FI" sz="2000" dirty="0">
                <a:solidFill>
                  <a:prstClr val="black"/>
                </a:solidFill>
                <a:latin typeface="Consolas"/>
              </a:rPr>
              <a:t>    </a:t>
            </a:r>
            <a:r>
              <a:rPr lang="fi-FI" sz="2000" b="1" dirty="0" err="1">
                <a:solidFill>
                  <a:srgbClr val="15A5DB"/>
                </a:solidFill>
                <a:latin typeface="Consolas-Bold"/>
              </a:rPr>
              <a:t>public</a:t>
            </a:r>
            <a:r>
              <a:rPr lang="fi-FI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fi-FI" sz="2000" b="1" dirty="0" err="1">
                <a:solidFill>
                  <a:srgbClr val="15A5DB"/>
                </a:solidFill>
                <a:latin typeface="Consolas-Bold"/>
              </a:rPr>
              <a:t>void</a:t>
            </a:r>
            <a:r>
              <a:rPr lang="fi-FI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fi-FI" sz="2000" dirty="0" err="1">
                <a:solidFill>
                  <a:prstClr val="black"/>
                </a:solidFill>
                <a:latin typeface="Consolas"/>
              </a:rPr>
              <a:t>insertLabel(String</a:t>
            </a:r>
            <a:r>
              <a:rPr lang="fi-FI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fi-FI" sz="2000" dirty="0" err="1">
                <a:solidFill>
                  <a:prstClr val="black"/>
                </a:solidFill>
                <a:latin typeface="Consolas"/>
              </a:rPr>
              <a:t>label</a:t>
            </a:r>
            <a:r>
              <a:rPr lang="fi-FI" sz="2000" dirty="0">
                <a:solidFill>
                  <a:prstClr val="black"/>
                </a:solidFill>
                <a:latin typeface="Consolas"/>
              </a:rPr>
              <a:t>){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en-US" sz="2000" dirty="0" err="1">
                <a:solidFill>
                  <a:prstClr val="black"/>
                </a:solidFill>
                <a:latin typeface="Consolas"/>
              </a:rPr>
              <a:t>SQLiteDatabase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onsolas"/>
              </a:rPr>
              <a:t>db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en-US" sz="2000" b="1" dirty="0" err="1">
                <a:solidFill>
                  <a:srgbClr val="15A5DB"/>
                </a:solidFill>
                <a:latin typeface="Consolas-Bold"/>
              </a:rPr>
              <a:t>this</a:t>
            </a:r>
            <a:r>
              <a:rPr lang="en-US" sz="2000" dirty="0" err="1">
                <a:solidFill>
                  <a:prstClr val="black"/>
                </a:solidFill>
                <a:latin typeface="Consolas"/>
              </a:rPr>
              <a:t>.getWritableDatabase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</a:rPr>
              <a:t>         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en-US" sz="2000" dirty="0" err="1">
                <a:solidFill>
                  <a:prstClr val="black"/>
                </a:solidFill>
                <a:latin typeface="Consolas"/>
              </a:rPr>
              <a:t>ContentValues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values = </a:t>
            </a:r>
            <a:r>
              <a:rPr lang="en-US" sz="2000" b="1" dirty="0">
                <a:solidFill>
                  <a:srgbClr val="15A5DB"/>
                </a:solidFill>
                <a:latin typeface="Consolas-Bold"/>
              </a:rPr>
              <a:t>new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onsolas"/>
              </a:rPr>
              <a:t>ContentValues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en-US" sz="2000" dirty="0" err="1">
                <a:solidFill>
                  <a:prstClr val="black"/>
                </a:solidFill>
                <a:latin typeface="Consolas"/>
              </a:rPr>
              <a:t>values.put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(KEY_NAME, label);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</a:rPr>
              <a:t>          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en-US" sz="2000" dirty="0">
                <a:solidFill>
                  <a:srgbClr val="88B012"/>
                </a:solidFill>
                <a:latin typeface="Consolas"/>
              </a:rPr>
              <a:t>// Inserting Row</a:t>
            </a:r>
            <a:endParaRPr lang="en-US" sz="2000" dirty="0">
              <a:solidFill>
                <a:prstClr val="black"/>
              </a:solidFill>
              <a:latin typeface="Consolas"/>
            </a:endParaRPr>
          </a:p>
          <a:p>
            <a:r>
              <a:rPr lang="pl-PL" sz="2000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pl-PL" sz="2000" dirty="0" err="1">
                <a:solidFill>
                  <a:prstClr val="black"/>
                </a:solidFill>
                <a:latin typeface="Consolas"/>
              </a:rPr>
              <a:t>db.insert</a:t>
            </a:r>
            <a:r>
              <a:rPr lang="pl-PL" sz="2000" dirty="0">
                <a:solidFill>
                  <a:prstClr val="black"/>
                </a:solidFill>
                <a:latin typeface="Consolas"/>
              </a:rPr>
              <a:t>(TABLE_LABELS, </a:t>
            </a:r>
            <a:r>
              <a:rPr lang="pl-PL" sz="2000" b="1" dirty="0" err="1">
                <a:solidFill>
                  <a:srgbClr val="15A5DB"/>
                </a:solidFill>
                <a:latin typeface="Consolas-Bold"/>
              </a:rPr>
              <a:t>null</a:t>
            </a:r>
            <a:r>
              <a:rPr lang="pl-PL" sz="20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pl-PL" sz="2000" dirty="0" err="1">
                <a:solidFill>
                  <a:prstClr val="black"/>
                </a:solidFill>
                <a:latin typeface="Consolas"/>
              </a:rPr>
              <a:t>values</a:t>
            </a:r>
            <a:r>
              <a:rPr lang="pl-PL" sz="2000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en-US" sz="2000" dirty="0" err="1">
                <a:solidFill>
                  <a:prstClr val="black"/>
                </a:solidFill>
                <a:latin typeface="Consolas"/>
              </a:rPr>
              <a:t>db.close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(); </a:t>
            </a:r>
            <a:r>
              <a:rPr lang="en-US" sz="2000" dirty="0">
                <a:solidFill>
                  <a:srgbClr val="88B012"/>
                </a:solidFill>
                <a:latin typeface="Consolas"/>
              </a:rPr>
              <a:t>// Closing database connection</a:t>
            </a:r>
            <a:endParaRPr lang="en-US" sz="2000" dirty="0">
              <a:solidFill>
                <a:prstClr val="black"/>
              </a:solidFill>
              <a:latin typeface="Consolas"/>
            </a:endParaRPr>
          </a:p>
          <a:p>
            <a:r>
              <a:rPr lang="en-US" sz="2000" dirty="0">
                <a:solidFill>
                  <a:prstClr val="black"/>
                </a:solidFill>
                <a:latin typeface="Consolas"/>
              </a:rPr>
              <a:t>    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82657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#SQLite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5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6200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q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7696200" y="4876800"/>
            <a:ext cx="1219200" cy="990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Screen Shot 2014-02-19 at 7.08.3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0"/>
            <a:ext cx="2819400" cy="2819400"/>
          </a:xfrm>
          <a:prstGeom prst="rect">
            <a:avLst/>
          </a:prstGeom>
        </p:spPr>
      </p:pic>
      <p:pic>
        <p:nvPicPr>
          <p:cNvPr id="11" name="Picture 10" descr="Screen Shot 2014-02-19 at 7.08.4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524000"/>
            <a:ext cx="1841500" cy="1302524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048000" y="1371600"/>
            <a:ext cx="3276600" cy="685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Screen Shot 2014-02-19 at 7.09.32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124200"/>
            <a:ext cx="2362200" cy="1503991"/>
          </a:xfrm>
          <a:prstGeom prst="rect">
            <a:avLst/>
          </a:prstGeom>
        </p:spPr>
      </p:pic>
      <p:sp>
        <p:nvSpPr>
          <p:cNvPr id="18" name="Can 17"/>
          <p:cNvSpPr/>
          <p:nvPr/>
        </p:nvSpPr>
        <p:spPr>
          <a:xfrm>
            <a:off x="5105400" y="4038600"/>
            <a:ext cx="1600200" cy="1905000"/>
          </a:xfrm>
          <a:prstGeom prst="can">
            <a:avLst/>
          </a:prstGeom>
          <a:solidFill>
            <a:schemeClr val="tx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SQLite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3" name="Rounded Rectangular Callout 22"/>
          <p:cNvSpPr/>
          <p:nvPr/>
        </p:nvSpPr>
        <p:spPr>
          <a:xfrm>
            <a:off x="5486400" y="685800"/>
            <a:ext cx="1143000" cy="533400"/>
          </a:xfrm>
          <a:prstGeom prst="wedgeRoundRectCallout">
            <a:avLst>
              <a:gd name="adj1" fmla="val 62508"/>
              <a:gd name="adj2" fmla="val 102180"/>
              <a:gd name="adj3" fmla="val 16667"/>
            </a:avLst>
          </a:prstGeom>
          <a:solidFill>
            <a:schemeClr val="accent5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Shopping Sites</a:t>
            </a:r>
            <a:endParaRPr lang="en-US" dirty="0"/>
          </a:p>
        </p:txBody>
      </p:sp>
      <p:pic>
        <p:nvPicPr>
          <p:cNvPr id="5" name="Picture 4" descr="Screen Shot 2014-02-19 at 7.09.48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438400"/>
            <a:ext cx="4191000" cy="921732"/>
          </a:xfrm>
          <a:prstGeom prst="rect">
            <a:avLst/>
          </a:prstGeom>
        </p:spPr>
      </p:pic>
      <p:sp>
        <p:nvSpPr>
          <p:cNvPr id="26" name="Bent-Up Arrow 25"/>
          <p:cNvSpPr/>
          <p:nvPr/>
        </p:nvSpPr>
        <p:spPr>
          <a:xfrm rot="5400000">
            <a:off x="3657600" y="4267200"/>
            <a:ext cx="1066800" cy="1828800"/>
          </a:xfrm>
          <a:prstGeom prst="bentUpArrow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Bent Arrow 26"/>
          <p:cNvSpPr/>
          <p:nvPr/>
        </p:nvSpPr>
        <p:spPr>
          <a:xfrm rot="10800000">
            <a:off x="6781800" y="3352800"/>
            <a:ext cx="1143000" cy="1828800"/>
          </a:xfrm>
          <a:prstGeom prst="bentArrow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457234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  <p:bldP spid="23" grpId="0" animBg="1"/>
      <p:bldP spid="26" grpId="0" animBg="1"/>
      <p:bldP spid="2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2.6#Cursor Query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50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6200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q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7696200" y="4876800"/>
            <a:ext cx="1219200" cy="990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2400" y="609600"/>
            <a:ext cx="8686800" cy="5355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6D6D6D"/>
                </a:solidFill>
                <a:latin typeface="Consolas"/>
              </a:rPr>
              <a:t>/**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</a:t>
            </a:r>
            <a:r>
              <a:rPr lang="en-US" dirty="0">
                <a:solidFill>
                  <a:srgbClr val="6D6D6D"/>
                </a:solidFill>
                <a:latin typeface="Consolas"/>
              </a:rPr>
              <a:t>* Getting all labels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</a:t>
            </a:r>
            <a:r>
              <a:rPr lang="en-US" dirty="0">
                <a:solidFill>
                  <a:srgbClr val="6D6D6D"/>
                </a:solidFill>
                <a:latin typeface="Consolas"/>
              </a:rPr>
              <a:t>* returns list of labels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</a:t>
            </a:r>
            <a:r>
              <a:rPr lang="en-US" dirty="0">
                <a:solidFill>
                  <a:srgbClr val="6D6D6D"/>
                </a:solidFill>
                <a:latin typeface="Consolas"/>
              </a:rPr>
              <a:t>* */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</a:t>
            </a:r>
            <a:r>
              <a:rPr lang="en-US" b="1" dirty="0">
                <a:solidFill>
                  <a:srgbClr val="15A5DB"/>
                </a:solidFill>
                <a:latin typeface="Consolas-Bold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List&lt;String&gt; 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getAllLabels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(){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List&lt;String&gt; labels = </a:t>
            </a:r>
            <a:r>
              <a:rPr lang="en-US" b="1" dirty="0">
                <a:solidFill>
                  <a:srgbClr val="15A5DB"/>
                </a:solidFill>
                <a:latin typeface="Consolas-Bold"/>
              </a:rPr>
              <a:t>new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ArrayList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&lt;String&gt;();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 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en-US" dirty="0">
                <a:solidFill>
                  <a:srgbClr val="88B012"/>
                </a:solidFill>
                <a:latin typeface="Consolas"/>
              </a:rPr>
              <a:t>// Select All Query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String 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selectQuery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"SELECT  * FROM 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+ TABLE_LABELS;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SQLiteDatabase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db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en-US" b="1" dirty="0" err="1">
                <a:solidFill>
                  <a:srgbClr val="15A5DB"/>
                </a:solidFill>
                <a:latin typeface="Consolas-Bold"/>
              </a:rPr>
              <a:t>this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.getReadableDatabase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es-ES_tradnl" dirty="0">
                <a:solidFill>
                  <a:prstClr val="black"/>
                </a:solidFill>
                <a:latin typeface="Consolas"/>
              </a:rPr>
              <a:t>        Cursor cursor = </a:t>
            </a:r>
            <a:r>
              <a:rPr lang="es-ES_tradnl" dirty="0" err="1">
                <a:solidFill>
                  <a:prstClr val="black"/>
                </a:solidFill>
                <a:latin typeface="Consolas"/>
              </a:rPr>
              <a:t>db.rawQuery</a:t>
            </a:r>
            <a:r>
              <a:rPr lang="es-ES_tradnl" dirty="0">
                <a:solidFill>
                  <a:prstClr val="black"/>
                </a:solidFill>
                <a:latin typeface="Consolas"/>
              </a:rPr>
              <a:t>(</a:t>
            </a:r>
            <a:r>
              <a:rPr lang="es-ES_tradnl" dirty="0" err="1">
                <a:solidFill>
                  <a:prstClr val="black"/>
                </a:solidFill>
                <a:latin typeface="Consolas"/>
              </a:rPr>
              <a:t>selectQuery</a:t>
            </a:r>
            <a:r>
              <a:rPr lang="es-ES_tradnl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s-ES_tradnl" b="1" dirty="0" err="1">
                <a:solidFill>
                  <a:srgbClr val="15A5DB"/>
                </a:solidFill>
                <a:latin typeface="Consolas-Bold"/>
              </a:rPr>
              <a:t>null</a:t>
            </a:r>
            <a:r>
              <a:rPr lang="es-ES_tradnl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en-US" dirty="0">
                <a:solidFill>
                  <a:srgbClr val="88B012"/>
                </a:solidFill>
                <a:latin typeface="Consolas"/>
              </a:rPr>
              <a:t>// looping through all rows and adding to list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en-US" b="1" dirty="0">
                <a:solidFill>
                  <a:srgbClr val="15A5DB"/>
                </a:solidFill>
                <a:latin typeface="Consolas-Bold"/>
              </a:rPr>
              <a:t>if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(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cursor.moveToFirst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()) {</a:t>
            </a:r>
          </a:p>
          <a:p>
            <a:r>
              <a:rPr lang="pt-BR" dirty="0">
                <a:solidFill>
                  <a:prstClr val="black"/>
                </a:solidFill>
                <a:latin typeface="Consolas"/>
              </a:rPr>
              <a:t>            </a:t>
            </a:r>
            <a:r>
              <a:rPr lang="pt-BR" b="1" dirty="0">
                <a:solidFill>
                  <a:srgbClr val="15A5DB"/>
                </a:solidFill>
                <a:latin typeface="Consolas-Bold"/>
              </a:rPr>
              <a:t>do</a:t>
            </a:r>
            <a:r>
              <a:rPr lang="pt-BR" dirty="0">
                <a:solidFill>
                  <a:prstClr val="black"/>
                </a:solidFill>
                <a:latin typeface="Consolas"/>
              </a:rPr>
              <a:t> {</a:t>
            </a:r>
          </a:p>
          <a:p>
            <a:r>
              <a:rPr lang="pt-BR" dirty="0">
                <a:solidFill>
                  <a:prstClr val="black"/>
                </a:solidFill>
                <a:latin typeface="Consolas"/>
              </a:rPr>
              <a:t>                </a:t>
            </a:r>
            <a:r>
              <a:rPr lang="pt-BR" dirty="0" err="1">
                <a:solidFill>
                  <a:prstClr val="black"/>
                </a:solidFill>
                <a:latin typeface="Consolas"/>
              </a:rPr>
              <a:t>labels.add</a:t>
            </a:r>
            <a:r>
              <a:rPr lang="pt-BR" dirty="0">
                <a:solidFill>
                  <a:prstClr val="black"/>
                </a:solidFill>
                <a:latin typeface="Consolas"/>
              </a:rPr>
              <a:t>(</a:t>
            </a:r>
            <a:r>
              <a:rPr lang="pt-BR" dirty="0" err="1">
                <a:solidFill>
                  <a:prstClr val="black"/>
                </a:solidFill>
                <a:latin typeface="Consolas"/>
              </a:rPr>
              <a:t>cursor.getString</a:t>
            </a:r>
            <a:r>
              <a:rPr lang="pt-BR" dirty="0">
                <a:solidFill>
                  <a:prstClr val="black"/>
                </a:solidFill>
                <a:latin typeface="Consolas"/>
              </a:rPr>
              <a:t>(</a:t>
            </a:r>
            <a:r>
              <a:rPr lang="pt-BR" dirty="0">
                <a:solidFill>
                  <a:srgbClr val="128B04"/>
                </a:solidFill>
                <a:latin typeface="Consolas"/>
              </a:rPr>
              <a:t>1</a:t>
            </a:r>
            <a:r>
              <a:rPr lang="pt-BR" dirty="0">
                <a:solidFill>
                  <a:prstClr val="black"/>
                </a:solidFill>
                <a:latin typeface="Consolas"/>
              </a:rPr>
              <a:t>));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    } </a:t>
            </a:r>
            <a:r>
              <a:rPr lang="en-US" b="1" dirty="0">
                <a:solidFill>
                  <a:srgbClr val="15A5DB"/>
                </a:solidFill>
                <a:latin typeface="Consolas-Bold"/>
              </a:rPr>
              <a:t>while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(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cursor.moveToNext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());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}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82657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2.6#Cursor Query</a:t>
            </a: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51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6200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q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7696200" y="4876800"/>
            <a:ext cx="1219200" cy="990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8600" y="990600"/>
            <a:ext cx="8610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8B012"/>
                </a:solidFill>
                <a:latin typeface="Consolas"/>
              </a:rPr>
              <a:t>// closing connection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cursor.close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db.close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 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en-US" dirty="0">
                <a:solidFill>
                  <a:srgbClr val="88B012"/>
                </a:solidFill>
                <a:latin typeface="Consolas"/>
              </a:rPr>
              <a:t>// returning </a:t>
            </a:r>
            <a:r>
              <a:rPr lang="en-US" dirty="0" err="1">
                <a:solidFill>
                  <a:srgbClr val="88B012"/>
                </a:solidFill>
                <a:latin typeface="Consolas"/>
              </a:rPr>
              <a:t>lables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is-IS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is-IS" b="1" dirty="0">
                <a:solidFill>
                  <a:srgbClr val="15A5DB"/>
                </a:solidFill>
                <a:latin typeface="Consolas-Bold"/>
              </a:rPr>
              <a:t>return</a:t>
            </a:r>
            <a:r>
              <a:rPr lang="is-IS" dirty="0">
                <a:solidFill>
                  <a:prstClr val="black"/>
                </a:solidFill>
                <a:latin typeface="Consolas"/>
              </a:rPr>
              <a:t> labels;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}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49040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3#Design Layout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52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6200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q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7696200" y="4876800"/>
            <a:ext cx="1219200" cy="990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droid_spinner_sql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685800"/>
            <a:ext cx="4630755" cy="536356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751344"/>
            <a:ext cx="68580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prstClr val="black"/>
                </a:solidFill>
                <a:latin typeface="Consolas"/>
              </a:rPr>
              <a:t>&lt;</a:t>
            </a:r>
            <a:r>
              <a:rPr lang="fr-FR" sz="1400" b="1" dirty="0" err="1">
                <a:solidFill>
                  <a:srgbClr val="15A5DB"/>
                </a:solidFill>
                <a:latin typeface="Consolas-Bold"/>
              </a:rPr>
              <a:t>LinearLayout</a:t>
            </a:r>
            <a:r>
              <a:rPr lang="fr-FR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fr-FR" sz="1400" dirty="0" err="1">
                <a:solidFill>
                  <a:srgbClr val="6D6D6D"/>
                </a:solidFill>
                <a:latin typeface="Consolas"/>
              </a:rPr>
              <a:t>xmlns:android</a:t>
            </a:r>
            <a:r>
              <a:rPr lang="fr-FR" sz="1400" dirty="0">
                <a:solidFill>
                  <a:prstClr val="black"/>
                </a:solidFill>
                <a:latin typeface="Consolas"/>
              </a:rPr>
              <a:t>=</a:t>
            </a:r>
            <a:r>
              <a:rPr lang="fr-FR" sz="1400" dirty="0">
                <a:solidFill>
                  <a:srgbClr val="0C6AFC"/>
                </a:solidFill>
                <a:latin typeface="Consolas"/>
              </a:rPr>
              <a:t>"</a:t>
            </a:r>
            <a:r>
              <a:rPr lang="fr-FR" sz="1400" dirty="0">
                <a:solidFill>
                  <a:srgbClr val="0C6AFC"/>
                </a:solidFill>
                <a:latin typeface="Consolas"/>
                <a:hlinkClick r:id="rId5"/>
              </a:rPr>
              <a:t>http://schemas.android.com/apk/res/android"</a:t>
            </a:r>
            <a:endParaRPr lang="fr-FR" sz="1400" dirty="0">
              <a:solidFill>
                <a:prstClr val="black"/>
              </a:solidFill>
              <a:latin typeface="Consolas"/>
              <a:hlinkClick r:id="rId5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/>
              </a:rPr>
              <a:t>    </a:t>
            </a:r>
            <a:r>
              <a:rPr lang="en-US" sz="1400" dirty="0" err="1">
                <a:solidFill>
                  <a:srgbClr val="6D6D6D"/>
                </a:solidFill>
                <a:latin typeface="Consolas"/>
              </a:rPr>
              <a:t>android:layout_width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sz="1400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sz="1400" dirty="0" err="1">
                <a:solidFill>
                  <a:srgbClr val="0C6AFC"/>
                </a:solidFill>
                <a:latin typeface="Consolas"/>
              </a:rPr>
              <a:t>fill_parent</a:t>
            </a:r>
            <a:r>
              <a:rPr lang="en-US" sz="1400" dirty="0">
                <a:solidFill>
                  <a:srgbClr val="0C6AFC"/>
                </a:solidFill>
                <a:latin typeface="Consolas"/>
              </a:rPr>
              <a:t>"</a:t>
            </a:r>
            <a:endParaRPr lang="en-US" sz="1400" dirty="0">
              <a:solidFill>
                <a:prstClr val="black"/>
              </a:solidFill>
              <a:latin typeface="Consolas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/>
              </a:rPr>
              <a:t>    </a:t>
            </a:r>
            <a:r>
              <a:rPr lang="en-US" sz="1400" dirty="0" err="1">
                <a:solidFill>
                  <a:srgbClr val="6D6D6D"/>
                </a:solidFill>
                <a:latin typeface="Consolas"/>
              </a:rPr>
              <a:t>android:layout_height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sz="1400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sz="1400" dirty="0" err="1">
                <a:solidFill>
                  <a:srgbClr val="0C6AFC"/>
                </a:solidFill>
                <a:latin typeface="Consolas"/>
              </a:rPr>
              <a:t>fill_parent</a:t>
            </a:r>
            <a:r>
              <a:rPr lang="en-US" sz="1400" dirty="0">
                <a:solidFill>
                  <a:srgbClr val="0C6AFC"/>
                </a:solidFill>
                <a:latin typeface="Consolas"/>
              </a:rPr>
              <a:t>"</a:t>
            </a:r>
            <a:endParaRPr lang="en-US" sz="1400" dirty="0">
              <a:solidFill>
                <a:prstClr val="black"/>
              </a:solidFill>
              <a:latin typeface="Consolas"/>
            </a:endParaRPr>
          </a:p>
          <a:p>
            <a:r>
              <a:rPr lang="fr-FR" sz="1400" dirty="0">
                <a:solidFill>
                  <a:prstClr val="black"/>
                </a:solidFill>
                <a:latin typeface="Consolas"/>
              </a:rPr>
              <a:t>    </a:t>
            </a:r>
            <a:r>
              <a:rPr lang="fr-FR" sz="1400" dirty="0" err="1">
                <a:solidFill>
                  <a:srgbClr val="6D6D6D"/>
                </a:solidFill>
                <a:latin typeface="Consolas"/>
              </a:rPr>
              <a:t>android:orientation</a:t>
            </a:r>
            <a:r>
              <a:rPr lang="fr-FR" sz="1400" dirty="0">
                <a:solidFill>
                  <a:prstClr val="black"/>
                </a:solidFill>
                <a:latin typeface="Consolas"/>
              </a:rPr>
              <a:t>=</a:t>
            </a:r>
            <a:r>
              <a:rPr lang="fr-FR" sz="1400" dirty="0">
                <a:solidFill>
                  <a:srgbClr val="0C6AFC"/>
                </a:solidFill>
                <a:latin typeface="Consolas"/>
              </a:rPr>
              <a:t>"vertical"</a:t>
            </a:r>
            <a:r>
              <a:rPr lang="fr-FR" sz="1400" dirty="0">
                <a:solidFill>
                  <a:prstClr val="black"/>
                </a:solidFill>
                <a:latin typeface="Consolas"/>
              </a:rPr>
              <a:t> &gt;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/>
              </a:rPr>
              <a:t> 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/>
              </a:rPr>
              <a:t>    </a:t>
            </a:r>
            <a:r>
              <a:rPr lang="en-US" sz="1400" dirty="0">
                <a:solidFill>
                  <a:srgbClr val="88B012"/>
                </a:solidFill>
                <a:latin typeface="Consolas"/>
              </a:rPr>
              <a:t>&lt;!-- Label --&gt;</a:t>
            </a:r>
            <a:endParaRPr lang="en-US" sz="1400" dirty="0">
              <a:solidFill>
                <a:prstClr val="black"/>
              </a:solidFill>
              <a:latin typeface="Consolas"/>
            </a:endParaRPr>
          </a:p>
          <a:p>
            <a:r>
              <a:rPr lang="pl-PL" sz="1400" dirty="0">
                <a:solidFill>
                  <a:prstClr val="black"/>
                </a:solidFill>
                <a:latin typeface="Consolas"/>
              </a:rPr>
              <a:t>    &lt;</a:t>
            </a:r>
            <a:r>
              <a:rPr lang="pl-PL" sz="1400" b="1" dirty="0" err="1">
                <a:solidFill>
                  <a:srgbClr val="15A5DB"/>
                </a:solidFill>
                <a:latin typeface="Consolas-Bold"/>
              </a:rPr>
              <a:t>TextView</a:t>
            </a:r>
            <a:endParaRPr lang="pl-PL" sz="1400" dirty="0">
              <a:solidFill>
                <a:prstClr val="black"/>
              </a:solidFill>
              <a:latin typeface="Consolas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en-US" sz="1400" dirty="0" err="1">
                <a:solidFill>
                  <a:srgbClr val="6D6D6D"/>
                </a:solidFill>
                <a:latin typeface="Consolas"/>
              </a:rPr>
              <a:t>android:layout_width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sz="1400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sz="1400" dirty="0" err="1">
                <a:solidFill>
                  <a:srgbClr val="0C6AFC"/>
                </a:solidFill>
                <a:latin typeface="Consolas"/>
              </a:rPr>
              <a:t>fill_parent</a:t>
            </a:r>
            <a:r>
              <a:rPr lang="en-US" sz="1400" dirty="0">
                <a:solidFill>
                  <a:srgbClr val="0C6AFC"/>
                </a:solidFill>
                <a:latin typeface="Consolas"/>
              </a:rPr>
              <a:t>"</a:t>
            </a:r>
            <a:endParaRPr lang="en-US" sz="1400" dirty="0">
              <a:solidFill>
                <a:prstClr val="black"/>
              </a:solidFill>
              <a:latin typeface="Consolas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en-US" sz="1400" dirty="0" err="1">
                <a:solidFill>
                  <a:srgbClr val="6D6D6D"/>
                </a:solidFill>
                <a:latin typeface="Consolas"/>
              </a:rPr>
              <a:t>android:layout_height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sz="1400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sz="1400" dirty="0" err="1">
                <a:solidFill>
                  <a:srgbClr val="0C6AFC"/>
                </a:solidFill>
                <a:latin typeface="Consolas"/>
              </a:rPr>
              <a:t>wrap_content</a:t>
            </a:r>
            <a:r>
              <a:rPr lang="en-US" sz="1400" dirty="0">
                <a:solidFill>
                  <a:srgbClr val="0C6AFC"/>
                </a:solidFill>
                <a:latin typeface="Consolas"/>
              </a:rPr>
              <a:t>"</a:t>
            </a:r>
            <a:endParaRPr lang="en-US" sz="1400" dirty="0">
              <a:solidFill>
                <a:prstClr val="black"/>
              </a:solidFill>
              <a:latin typeface="Consolas"/>
            </a:endParaRPr>
          </a:p>
          <a:p>
            <a:r>
              <a:rPr lang="fr-FR" sz="1400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fr-FR" sz="1400" dirty="0" err="1">
                <a:solidFill>
                  <a:srgbClr val="6D6D6D"/>
                </a:solidFill>
                <a:latin typeface="Consolas"/>
              </a:rPr>
              <a:t>android:text</a:t>
            </a:r>
            <a:r>
              <a:rPr lang="fr-FR" sz="1400" dirty="0">
                <a:solidFill>
                  <a:prstClr val="black"/>
                </a:solidFill>
                <a:latin typeface="Consolas"/>
              </a:rPr>
              <a:t>=</a:t>
            </a:r>
            <a:r>
              <a:rPr lang="fr-FR" sz="1400" dirty="0">
                <a:solidFill>
                  <a:srgbClr val="0C6AFC"/>
                </a:solidFill>
                <a:latin typeface="Consolas"/>
              </a:rPr>
              <a:t>"</a:t>
            </a:r>
            <a:r>
              <a:rPr lang="fr-FR" sz="1400" dirty="0" err="1">
                <a:solidFill>
                  <a:srgbClr val="0C6AFC"/>
                </a:solidFill>
                <a:latin typeface="Consolas"/>
              </a:rPr>
              <a:t>Add</a:t>
            </a:r>
            <a:r>
              <a:rPr lang="fr-FR" sz="1400" dirty="0">
                <a:solidFill>
                  <a:srgbClr val="0C6AFC"/>
                </a:solidFill>
                <a:latin typeface="Consolas"/>
              </a:rPr>
              <a:t> New Label"</a:t>
            </a:r>
            <a:endParaRPr lang="fr-FR" sz="1400" dirty="0">
              <a:solidFill>
                <a:prstClr val="black"/>
              </a:solidFill>
              <a:latin typeface="Consolas"/>
            </a:endParaRPr>
          </a:p>
          <a:p>
            <a:r>
              <a:rPr lang="fr-FR" sz="1400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fr-FR" sz="1400" dirty="0" err="1">
                <a:solidFill>
                  <a:srgbClr val="6D6D6D"/>
                </a:solidFill>
                <a:latin typeface="Consolas"/>
              </a:rPr>
              <a:t>android:padding</a:t>
            </a:r>
            <a:r>
              <a:rPr lang="fr-FR" sz="1400" dirty="0">
                <a:solidFill>
                  <a:prstClr val="black"/>
                </a:solidFill>
                <a:latin typeface="Consolas"/>
              </a:rPr>
              <a:t>=</a:t>
            </a:r>
            <a:r>
              <a:rPr lang="fr-FR" sz="1400" dirty="0">
                <a:solidFill>
                  <a:srgbClr val="0C6AFC"/>
                </a:solidFill>
                <a:latin typeface="Consolas"/>
              </a:rPr>
              <a:t>"8dip"</a:t>
            </a:r>
            <a:r>
              <a:rPr lang="fr-FR" sz="1400" dirty="0">
                <a:solidFill>
                  <a:prstClr val="black"/>
                </a:solidFill>
                <a:latin typeface="Consolas"/>
              </a:rPr>
              <a:t> /&gt;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/>
              </a:rPr>
              <a:t>     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/>
              </a:rPr>
              <a:t>    </a:t>
            </a:r>
            <a:r>
              <a:rPr lang="en-US" sz="1400" dirty="0">
                <a:solidFill>
                  <a:srgbClr val="88B012"/>
                </a:solidFill>
                <a:latin typeface="Consolas"/>
              </a:rPr>
              <a:t>&lt;!-- Input Text --&gt;</a:t>
            </a:r>
            <a:endParaRPr lang="en-US" sz="1400" dirty="0">
              <a:solidFill>
                <a:prstClr val="black"/>
              </a:solidFill>
              <a:latin typeface="Consolas"/>
            </a:endParaRPr>
          </a:p>
          <a:p>
            <a:r>
              <a:rPr lang="sv-SE" sz="1400" dirty="0">
                <a:solidFill>
                  <a:prstClr val="black"/>
                </a:solidFill>
                <a:latin typeface="Consolas"/>
              </a:rPr>
              <a:t>    &lt;</a:t>
            </a:r>
            <a:r>
              <a:rPr lang="sv-SE" sz="1400" b="1" dirty="0" err="1">
                <a:solidFill>
                  <a:srgbClr val="15A5DB"/>
                </a:solidFill>
                <a:latin typeface="Consolas-Bold"/>
              </a:rPr>
              <a:t>EditText</a:t>
            </a:r>
            <a:r>
              <a:rPr lang="sv-SE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sv-SE" sz="1400" dirty="0" err="1">
                <a:solidFill>
                  <a:srgbClr val="6D6D6D"/>
                </a:solidFill>
                <a:latin typeface="Consolas"/>
              </a:rPr>
              <a:t>android:id</a:t>
            </a:r>
            <a:r>
              <a:rPr lang="sv-SE" sz="1400" dirty="0">
                <a:solidFill>
                  <a:prstClr val="black"/>
                </a:solidFill>
                <a:latin typeface="Consolas"/>
              </a:rPr>
              <a:t>=</a:t>
            </a:r>
            <a:r>
              <a:rPr lang="sv-SE" sz="1400" dirty="0">
                <a:solidFill>
                  <a:srgbClr val="0C6AFC"/>
                </a:solidFill>
                <a:latin typeface="Consolas"/>
              </a:rPr>
              <a:t>"@+id/</a:t>
            </a:r>
            <a:r>
              <a:rPr lang="sv-SE" sz="1400" dirty="0" err="1">
                <a:solidFill>
                  <a:srgbClr val="0C6AFC"/>
                </a:solidFill>
                <a:latin typeface="Consolas"/>
              </a:rPr>
              <a:t>input_label</a:t>
            </a:r>
            <a:r>
              <a:rPr lang="sv-SE" sz="1400" dirty="0">
                <a:solidFill>
                  <a:srgbClr val="0C6AFC"/>
                </a:solidFill>
                <a:latin typeface="Consolas"/>
              </a:rPr>
              <a:t>"</a:t>
            </a:r>
            <a:endParaRPr lang="sv-SE" sz="1400" dirty="0">
              <a:solidFill>
                <a:prstClr val="black"/>
              </a:solidFill>
              <a:latin typeface="Consolas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en-US" sz="1400" dirty="0" err="1">
                <a:solidFill>
                  <a:srgbClr val="6D6D6D"/>
                </a:solidFill>
                <a:latin typeface="Consolas"/>
              </a:rPr>
              <a:t>android:layout_width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sz="1400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sz="1400" dirty="0" err="1">
                <a:solidFill>
                  <a:srgbClr val="0C6AFC"/>
                </a:solidFill>
                <a:latin typeface="Consolas"/>
              </a:rPr>
              <a:t>fill_parent</a:t>
            </a:r>
            <a:r>
              <a:rPr lang="en-US" sz="1400" dirty="0">
                <a:solidFill>
                  <a:srgbClr val="0C6AFC"/>
                </a:solidFill>
                <a:latin typeface="Consolas"/>
              </a:rPr>
              <a:t>"</a:t>
            </a:r>
            <a:endParaRPr lang="en-US" sz="1400" dirty="0">
              <a:solidFill>
                <a:prstClr val="black"/>
              </a:solidFill>
              <a:latin typeface="Consolas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en-US" sz="1400" dirty="0" err="1">
                <a:solidFill>
                  <a:srgbClr val="6D6D6D"/>
                </a:solidFill>
                <a:latin typeface="Consolas"/>
              </a:rPr>
              <a:t>android:layout_height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sz="1400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sz="1400" dirty="0" err="1">
                <a:solidFill>
                  <a:srgbClr val="0C6AFC"/>
                </a:solidFill>
                <a:latin typeface="Consolas"/>
              </a:rPr>
              <a:t>wrap_content</a:t>
            </a:r>
            <a:r>
              <a:rPr lang="en-US" sz="1400" dirty="0">
                <a:solidFill>
                  <a:srgbClr val="0C6AFC"/>
                </a:solidFill>
                <a:latin typeface="Consolas"/>
              </a:rPr>
              <a:t>"</a:t>
            </a:r>
            <a:endParaRPr lang="en-US" sz="1400" dirty="0">
              <a:solidFill>
                <a:prstClr val="black"/>
              </a:solidFill>
              <a:latin typeface="Consolas"/>
            </a:endParaRPr>
          </a:p>
          <a:p>
            <a:r>
              <a:rPr lang="fr-FR" sz="1400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fr-FR" sz="1400" dirty="0" err="1">
                <a:solidFill>
                  <a:srgbClr val="6D6D6D"/>
                </a:solidFill>
                <a:latin typeface="Consolas"/>
              </a:rPr>
              <a:t>android:layout_marginLeft</a:t>
            </a:r>
            <a:r>
              <a:rPr lang="fr-FR" sz="1400" dirty="0">
                <a:solidFill>
                  <a:prstClr val="black"/>
                </a:solidFill>
                <a:latin typeface="Consolas"/>
              </a:rPr>
              <a:t>=</a:t>
            </a:r>
            <a:r>
              <a:rPr lang="fr-FR" sz="1400" dirty="0">
                <a:solidFill>
                  <a:srgbClr val="0C6AFC"/>
                </a:solidFill>
                <a:latin typeface="Consolas"/>
              </a:rPr>
              <a:t>"8dip"</a:t>
            </a:r>
            <a:endParaRPr lang="fr-FR" sz="1400" dirty="0">
              <a:solidFill>
                <a:prstClr val="black"/>
              </a:solidFill>
              <a:latin typeface="Consolas"/>
            </a:endParaRPr>
          </a:p>
          <a:p>
            <a:r>
              <a:rPr lang="fr-FR" sz="1400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fr-FR" sz="1400" dirty="0" err="1">
                <a:solidFill>
                  <a:srgbClr val="6D6D6D"/>
                </a:solidFill>
                <a:latin typeface="Consolas"/>
              </a:rPr>
              <a:t>android:layout_marginRight</a:t>
            </a:r>
            <a:r>
              <a:rPr lang="fr-FR" sz="1400" dirty="0">
                <a:solidFill>
                  <a:prstClr val="black"/>
                </a:solidFill>
                <a:latin typeface="Consolas"/>
              </a:rPr>
              <a:t>=</a:t>
            </a:r>
            <a:r>
              <a:rPr lang="fr-FR" sz="1400" dirty="0">
                <a:solidFill>
                  <a:srgbClr val="0C6AFC"/>
                </a:solidFill>
                <a:latin typeface="Consolas"/>
              </a:rPr>
              <a:t>"8dip"</a:t>
            </a:r>
            <a:r>
              <a:rPr lang="fr-FR" sz="1400" dirty="0">
                <a:solidFill>
                  <a:prstClr val="black"/>
                </a:solidFill>
                <a:latin typeface="Consolas"/>
              </a:rPr>
              <a:t>/&gt;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4419600" y="685800"/>
            <a:ext cx="4724400" cy="304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82657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3#Design Layout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53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6200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q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7696200" y="4876800"/>
            <a:ext cx="1219200" cy="990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droid_spinner_sql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685800"/>
            <a:ext cx="4630755" cy="536356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6858000" cy="5693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prstClr val="black"/>
                </a:solidFill>
                <a:latin typeface="Consolas"/>
              </a:rPr>
              <a:t> </a:t>
            </a:r>
            <a:r>
              <a:rPr lang="it-IT" sz="1400" dirty="0">
                <a:solidFill>
                  <a:srgbClr val="88B012"/>
                </a:solidFill>
                <a:latin typeface="Consolas"/>
              </a:rPr>
              <a:t>&lt;!-- </a:t>
            </a:r>
            <a:r>
              <a:rPr lang="it-IT" sz="1400" dirty="0" err="1">
                <a:solidFill>
                  <a:srgbClr val="88B012"/>
                </a:solidFill>
                <a:latin typeface="Consolas"/>
              </a:rPr>
              <a:t>Add</a:t>
            </a:r>
            <a:r>
              <a:rPr lang="it-IT" sz="1400" dirty="0">
                <a:solidFill>
                  <a:srgbClr val="88B012"/>
                </a:solidFill>
                <a:latin typeface="Consolas"/>
              </a:rPr>
              <a:t> Button --&gt;</a:t>
            </a:r>
            <a:endParaRPr lang="it-IT" sz="1400" dirty="0">
              <a:solidFill>
                <a:prstClr val="black"/>
              </a:solidFill>
              <a:latin typeface="Consolas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/>
              </a:rPr>
              <a:t>    &lt;</a:t>
            </a:r>
            <a:r>
              <a:rPr lang="en-US" sz="1400" b="1" dirty="0">
                <a:solidFill>
                  <a:srgbClr val="15A5DB"/>
                </a:solidFill>
                <a:latin typeface="Consolas-Bold"/>
              </a:rPr>
              <a:t>Button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400" dirty="0" err="1">
                <a:solidFill>
                  <a:srgbClr val="6D6D6D"/>
                </a:solidFill>
                <a:latin typeface="Consolas"/>
              </a:rPr>
              <a:t>android:id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sz="1400" dirty="0">
                <a:solidFill>
                  <a:srgbClr val="0C6AFC"/>
                </a:solidFill>
                <a:latin typeface="Consolas"/>
              </a:rPr>
              <a:t>"@+id/</a:t>
            </a:r>
            <a:r>
              <a:rPr lang="en-US" sz="1400" dirty="0" err="1">
                <a:solidFill>
                  <a:srgbClr val="0C6AFC"/>
                </a:solidFill>
                <a:latin typeface="Consolas"/>
              </a:rPr>
              <a:t>btn_add</a:t>
            </a:r>
            <a:r>
              <a:rPr lang="en-US" sz="1400" dirty="0">
                <a:solidFill>
                  <a:srgbClr val="0C6AFC"/>
                </a:solidFill>
                <a:latin typeface="Consolas"/>
              </a:rPr>
              <a:t>"</a:t>
            </a:r>
            <a:endParaRPr lang="en-US" sz="1400" dirty="0">
              <a:solidFill>
                <a:prstClr val="black"/>
              </a:solidFill>
              <a:latin typeface="Consolas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en-US" sz="1400" dirty="0" err="1">
                <a:solidFill>
                  <a:srgbClr val="6D6D6D"/>
                </a:solidFill>
                <a:latin typeface="Consolas"/>
              </a:rPr>
              <a:t>android:layout_width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sz="1400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sz="1400" dirty="0" err="1">
                <a:solidFill>
                  <a:srgbClr val="0C6AFC"/>
                </a:solidFill>
                <a:latin typeface="Consolas"/>
              </a:rPr>
              <a:t>wrap_content</a:t>
            </a:r>
            <a:r>
              <a:rPr lang="en-US" sz="1400" dirty="0">
                <a:solidFill>
                  <a:srgbClr val="0C6AFC"/>
                </a:solidFill>
                <a:latin typeface="Consolas"/>
              </a:rPr>
              <a:t>"</a:t>
            </a:r>
            <a:endParaRPr lang="en-US" sz="1400" dirty="0">
              <a:solidFill>
                <a:prstClr val="black"/>
              </a:solidFill>
              <a:latin typeface="Consolas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en-US" sz="1400" dirty="0" err="1">
                <a:solidFill>
                  <a:srgbClr val="6D6D6D"/>
                </a:solidFill>
                <a:latin typeface="Consolas"/>
              </a:rPr>
              <a:t>android:layout_height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sz="1400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sz="1400" dirty="0" err="1">
                <a:solidFill>
                  <a:srgbClr val="0C6AFC"/>
                </a:solidFill>
                <a:latin typeface="Consolas"/>
              </a:rPr>
              <a:t>wrap_content</a:t>
            </a:r>
            <a:r>
              <a:rPr lang="en-US" sz="1400" dirty="0">
                <a:solidFill>
                  <a:srgbClr val="0C6AFC"/>
                </a:solidFill>
                <a:latin typeface="Consolas"/>
              </a:rPr>
              <a:t>"</a:t>
            </a:r>
            <a:endParaRPr lang="en-US" sz="1400" dirty="0">
              <a:solidFill>
                <a:prstClr val="black"/>
              </a:solidFill>
              <a:latin typeface="Consolas"/>
            </a:endParaRPr>
          </a:p>
          <a:p>
            <a:r>
              <a:rPr lang="fr-FR" sz="1400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fr-FR" sz="1400" dirty="0" err="1">
                <a:solidFill>
                  <a:srgbClr val="6D6D6D"/>
                </a:solidFill>
                <a:latin typeface="Consolas"/>
              </a:rPr>
              <a:t>android:text</a:t>
            </a:r>
            <a:r>
              <a:rPr lang="fr-FR" sz="1400" dirty="0">
                <a:solidFill>
                  <a:prstClr val="black"/>
                </a:solidFill>
                <a:latin typeface="Consolas"/>
              </a:rPr>
              <a:t>=</a:t>
            </a:r>
            <a:r>
              <a:rPr lang="fr-FR" sz="1400" dirty="0">
                <a:solidFill>
                  <a:srgbClr val="0C6AFC"/>
                </a:solidFill>
                <a:latin typeface="Consolas"/>
              </a:rPr>
              <a:t>"</a:t>
            </a:r>
            <a:r>
              <a:rPr lang="fr-FR" sz="1400" dirty="0" err="1">
                <a:solidFill>
                  <a:srgbClr val="0C6AFC"/>
                </a:solidFill>
                <a:latin typeface="Consolas"/>
              </a:rPr>
              <a:t>Add</a:t>
            </a:r>
            <a:r>
              <a:rPr lang="fr-FR" sz="1400" dirty="0">
                <a:solidFill>
                  <a:srgbClr val="0C6AFC"/>
                </a:solidFill>
                <a:latin typeface="Consolas"/>
              </a:rPr>
              <a:t> Label"</a:t>
            </a:r>
            <a:endParaRPr lang="fr-FR" sz="1400" dirty="0">
              <a:solidFill>
                <a:prstClr val="black"/>
              </a:solidFill>
              <a:latin typeface="Consolas"/>
            </a:endParaRPr>
          </a:p>
          <a:p>
            <a:r>
              <a:rPr lang="fr-FR" sz="1400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fr-FR" sz="1400" dirty="0" err="1">
                <a:solidFill>
                  <a:srgbClr val="6D6D6D"/>
                </a:solidFill>
                <a:latin typeface="Consolas"/>
              </a:rPr>
              <a:t>android:layout_marginLeft</a:t>
            </a:r>
            <a:r>
              <a:rPr lang="fr-FR" sz="1400" dirty="0">
                <a:solidFill>
                  <a:prstClr val="black"/>
                </a:solidFill>
                <a:latin typeface="Consolas"/>
              </a:rPr>
              <a:t>=</a:t>
            </a:r>
            <a:r>
              <a:rPr lang="fr-FR" sz="1400" dirty="0">
                <a:solidFill>
                  <a:srgbClr val="0C6AFC"/>
                </a:solidFill>
                <a:latin typeface="Consolas"/>
              </a:rPr>
              <a:t>"8dip"</a:t>
            </a:r>
            <a:endParaRPr lang="fr-FR" sz="1400" dirty="0">
              <a:solidFill>
                <a:prstClr val="black"/>
              </a:solidFill>
              <a:latin typeface="Consolas"/>
            </a:endParaRPr>
          </a:p>
          <a:p>
            <a:r>
              <a:rPr lang="fr-FR" sz="1400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fr-FR" sz="1400" dirty="0" err="1">
                <a:solidFill>
                  <a:srgbClr val="6D6D6D"/>
                </a:solidFill>
                <a:latin typeface="Consolas"/>
              </a:rPr>
              <a:t>android:layout_marginTop</a:t>
            </a:r>
            <a:r>
              <a:rPr lang="fr-FR" sz="1400" dirty="0">
                <a:solidFill>
                  <a:prstClr val="black"/>
                </a:solidFill>
                <a:latin typeface="Consolas"/>
              </a:rPr>
              <a:t>=</a:t>
            </a:r>
            <a:r>
              <a:rPr lang="fr-FR" sz="1400" dirty="0">
                <a:solidFill>
                  <a:srgbClr val="0C6AFC"/>
                </a:solidFill>
                <a:latin typeface="Consolas"/>
              </a:rPr>
              <a:t>"8dip"</a:t>
            </a:r>
            <a:r>
              <a:rPr lang="fr-FR" sz="1400" dirty="0">
                <a:solidFill>
                  <a:prstClr val="black"/>
                </a:solidFill>
                <a:latin typeface="Consolas"/>
              </a:rPr>
              <a:t>/&gt;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/>
              </a:rPr>
              <a:t>     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/>
              </a:rPr>
              <a:t>    </a:t>
            </a:r>
            <a:r>
              <a:rPr lang="en-US" sz="1400" dirty="0">
                <a:solidFill>
                  <a:srgbClr val="88B012"/>
                </a:solidFill>
                <a:latin typeface="Consolas"/>
              </a:rPr>
              <a:t>&lt;!-- Select Label --&gt;</a:t>
            </a:r>
            <a:endParaRPr lang="en-US" sz="1400" dirty="0">
              <a:solidFill>
                <a:prstClr val="black"/>
              </a:solidFill>
              <a:latin typeface="Consolas"/>
            </a:endParaRPr>
          </a:p>
          <a:p>
            <a:r>
              <a:rPr lang="pl-PL" sz="1400" dirty="0">
                <a:solidFill>
                  <a:prstClr val="black"/>
                </a:solidFill>
                <a:latin typeface="Consolas"/>
              </a:rPr>
              <a:t>    &lt;</a:t>
            </a:r>
            <a:r>
              <a:rPr lang="pl-PL" sz="1400" b="1" dirty="0" err="1">
                <a:solidFill>
                  <a:srgbClr val="15A5DB"/>
                </a:solidFill>
                <a:latin typeface="Consolas-Bold"/>
              </a:rPr>
              <a:t>TextView</a:t>
            </a:r>
            <a:endParaRPr lang="pl-PL" sz="1400" dirty="0">
              <a:solidFill>
                <a:prstClr val="black"/>
              </a:solidFill>
              <a:latin typeface="Consolas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en-US" sz="1400" dirty="0" err="1">
                <a:solidFill>
                  <a:srgbClr val="6D6D6D"/>
                </a:solidFill>
                <a:latin typeface="Consolas"/>
              </a:rPr>
              <a:t>android:layout_width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sz="1400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sz="1400" dirty="0" err="1">
                <a:solidFill>
                  <a:srgbClr val="0C6AFC"/>
                </a:solidFill>
                <a:latin typeface="Consolas"/>
              </a:rPr>
              <a:t>fill_parent</a:t>
            </a:r>
            <a:r>
              <a:rPr lang="en-US" sz="1400" dirty="0">
                <a:solidFill>
                  <a:srgbClr val="0C6AFC"/>
                </a:solidFill>
                <a:latin typeface="Consolas"/>
              </a:rPr>
              <a:t>"</a:t>
            </a:r>
            <a:endParaRPr lang="en-US" sz="1400" dirty="0">
              <a:solidFill>
                <a:prstClr val="black"/>
              </a:solidFill>
              <a:latin typeface="Consolas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en-US" sz="1400" dirty="0" err="1">
                <a:solidFill>
                  <a:srgbClr val="6D6D6D"/>
                </a:solidFill>
                <a:latin typeface="Consolas"/>
              </a:rPr>
              <a:t>android:layout_height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sz="1400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sz="1400" dirty="0" err="1">
                <a:solidFill>
                  <a:srgbClr val="0C6AFC"/>
                </a:solidFill>
                <a:latin typeface="Consolas"/>
              </a:rPr>
              <a:t>wrap_content</a:t>
            </a:r>
            <a:r>
              <a:rPr lang="en-US" sz="1400" dirty="0">
                <a:solidFill>
                  <a:srgbClr val="0C6AFC"/>
                </a:solidFill>
                <a:latin typeface="Consolas"/>
              </a:rPr>
              <a:t>"</a:t>
            </a:r>
            <a:endParaRPr lang="en-US" sz="1400" dirty="0">
              <a:solidFill>
                <a:prstClr val="black"/>
              </a:solidFill>
              <a:latin typeface="Consolas"/>
            </a:endParaRPr>
          </a:p>
          <a:p>
            <a:r>
              <a:rPr lang="fr-FR" sz="1400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fr-FR" sz="1400" dirty="0" err="1">
                <a:solidFill>
                  <a:srgbClr val="6D6D6D"/>
                </a:solidFill>
                <a:latin typeface="Consolas"/>
              </a:rPr>
              <a:t>android:text</a:t>
            </a:r>
            <a:r>
              <a:rPr lang="fr-FR" sz="1400" dirty="0">
                <a:solidFill>
                  <a:prstClr val="black"/>
                </a:solidFill>
                <a:latin typeface="Consolas"/>
              </a:rPr>
              <a:t>=</a:t>
            </a:r>
            <a:r>
              <a:rPr lang="fr-FR" sz="1400" dirty="0">
                <a:solidFill>
                  <a:srgbClr val="0C6AFC"/>
                </a:solidFill>
                <a:latin typeface="Consolas"/>
              </a:rPr>
              <a:t>"Select Label"</a:t>
            </a:r>
            <a:endParaRPr lang="fr-FR" sz="1400" dirty="0">
              <a:solidFill>
                <a:prstClr val="black"/>
              </a:solidFill>
              <a:latin typeface="Consolas"/>
            </a:endParaRPr>
          </a:p>
          <a:p>
            <a:r>
              <a:rPr lang="fr-FR" sz="1400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fr-FR" sz="1400" dirty="0" err="1">
                <a:solidFill>
                  <a:srgbClr val="6D6D6D"/>
                </a:solidFill>
                <a:latin typeface="Consolas"/>
              </a:rPr>
              <a:t>android:padding</a:t>
            </a:r>
            <a:r>
              <a:rPr lang="fr-FR" sz="1400" dirty="0">
                <a:solidFill>
                  <a:prstClr val="black"/>
                </a:solidFill>
                <a:latin typeface="Consolas"/>
              </a:rPr>
              <a:t>=</a:t>
            </a:r>
            <a:r>
              <a:rPr lang="fr-FR" sz="1400" dirty="0">
                <a:solidFill>
                  <a:srgbClr val="0C6AFC"/>
                </a:solidFill>
                <a:latin typeface="Consolas"/>
              </a:rPr>
              <a:t>"8dip"</a:t>
            </a:r>
            <a:r>
              <a:rPr lang="fr-FR" sz="1400" dirty="0">
                <a:solidFill>
                  <a:prstClr val="black"/>
                </a:solidFill>
                <a:latin typeface="Consolas"/>
              </a:rPr>
              <a:t> /</a:t>
            </a:r>
            <a:r>
              <a:rPr lang="fr-FR" sz="1400" dirty="0" smtClean="0">
                <a:solidFill>
                  <a:prstClr val="black"/>
                </a:solidFill>
                <a:latin typeface="Consolas"/>
              </a:rPr>
              <a:t>&gt;</a:t>
            </a:r>
            <a:endParaRPr lang="en-US" sz="1400" dirty="0">
              <a:solidFill>
                <a:prstClr val="black"/>
              </a:solidFill>
              <a:latin typeface="Consolas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/>
              </a:rPr>
              <a:t>    </a:t>
            </a:r>
            <a:r>
              <a:rPr lang="en-US" sz="1400" dirty="0">
                <a:solidFill>
                  <a:srgbClr val="88B012"/>
                </a:solidFill>
                <a:latin typeface="Consolas"/>
              </a:rPr>
              <a:t>&lt;!-- Spinner Dropdown --&gt;</a:t>
            </a:r>
            <a:endParaRPr lang="en-US" sz="1400" dirty="0">
              <a:solidFill>
                <a:prstClr val="black"/>
              </a:solidFill>
              <a:latin typeface="Consolas"/>
            </a:endParaRP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    &lt;</a:t>
            </a:r>
            <a:r>
              <a:rPr lang="nb-NO" sz="1400" b="1" dirty="0">
                <a:solidFill>
                  <a:srgbClr val="15A5DB"/>
                </a:solidFill>
                <a:latin typeface="Consolas-Bold"/>
              </a:rPr>
              <a:t>Spinner</a:t>
            </a:r>
            <a:endParaRPr lang="nb-NO" sz="1400" dirty="0">
              <a:solidFill>
                <a:prstClr val="black"/>
              </a:solidFill>
              <a:latin typeface="Consolas"/>
            </a:endParaRPr>
          </a:p>
          <a:p>
            <a:r>
              <a:rPr lang="fr-FR" sz="1400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fr-FR" sz="1400" dirty="0" err="1">
                <a:solidFill>
                  <a:srgbClr val="6D6D6D"/>
                </a:solidFill>
                <a:latin typeface="Consolas"/>
              </a:rPr>
              <a:t>android:id</a:t>
            </a:r>
            <a:r>
              <a:rPr lang="fr-FR" sz="1400" dirty="0">
                <a:solidFill>
                  <a:prstClr val="black"/>
                </a:solidFill>
                <a:latin typeface="Consolas"/>
              </a:rPr>
              <a:t>=</a:t>
            </a:r>
            <a:r>
              <a:rPr lang="fr-FR" sz="1400" dirty="0">
                <a:solidFill>
                  <a:srgbClr val="0C6AFC"/>
                </a:solidFill>
                <a:latin typeface="Consolas"/>
              </a:rPr>
              <a:t>"@+id/</a:t>
            </a:r>
            <a:r>
              <a:rPr lang="fr-FR" sz="1400" dirty="0" err="1">
                <a:solidFill>
                  <a:srgbClr val="0C6AFC"/>
                </a:solidFill>
                <a:latin typeface="Consolas"/>
              </a:rPr>
              <a:t>spinner</a:t>
            </a:r>
            <a:r>
              <a:rPr lang="fr-FR" sz="1400" dirty="0">
                <a:solidFill>
                  <a:srgbClr val="0C6AFC"/>
                </a:solidFill>
                <a:latin typeface="Consolas"/>
              </a:rPr>
              <a:t>"</a:t>
            </a:r>
            <a:endParaRPr lang="fr-FR" sz="1400" dirty="0">
              <a:solidFill>
                <a:prstClr val="black"/>
              </a:solidFill>
              <a:latin typeface="Consolas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en-US" sz="1400" dirty="0" err="1">
                <a:solidFill>
                  <a:srgbClr val="6D6D6D"/>
                </a:solidFill>
                <a:latin typeface="Consolas"/>
              </a:rPr>
              <a:t>android:layout_width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sz="1400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sz="1400" dirty="0" err="1">
                <a:solidFill>
                  <a:srgbClr val="0C6AFC"/>
                </a:solidFill>
                <a:latin typeface="Consolas"/>
              </a:rPr>
              <a:t>fill_parent</a:t>
            </a:r>
            <a:r>
              <a:rPr lang="en-US" sz="1400" dirty="0">
                <a:solidFill>
                  <a:srgbClr val="0C6AFC"/>
                </a:solidFill>
                <a:latin typeface="Consolas"/>
              </a:rPr>
              <a:t>"</a:t>
            </a:r>
            <a:endParaRPr lang="en-US" sz="1400" dirty="0">
              <a:solidFill>
                <a:prstClr val="black"/>
              </a:solidFill>
              <a:latin typeface="Consolas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en-US" sz="1400" dirty="0" err="1">
                <a:solidFill>
                  <a:srgbClr val="6D6D6D"/>
                </a:solidFill>
                <a:latin typeface="Consolas"/>
              </a:rPr>
              <a:t>android:layout_height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sz="1400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sz="1400" dirty="0" err="1">
                <a:solidFill>
                  <a:srgbClr val="0C6AFC"/>
                </a:solidFill>
                <a:latin typeface="Consolas"/>
              </a:rPr>
              <a:t>wrap_content</a:t>
            </a:r>
            <a:r>
              <a:rPr lang="en-US" sz="1400" dirty="0">
                <a:solidFill>
                  <a:srgbClr val="0C6AFC"/>
                </a:solidFill>
                <a:latin typeface="Consolas"/>
              </a:rPr>
              <a:t>"</a:t>
            </a:r>
            <a:endParaRPr lang="en-US" sz="1400" dirty="0">
              <a:solidFill>
                <a:prstClr val="black"/>
              </a:solidFill>
              <a:latin typeface="Consolas"/>
            </a:endParaRPr>
          </a:p>
          <a:p>
            <a:r>
              <a:rPr lang="fr-FR" sz="1400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fr-FR" sz="1400" dirty="0" err="1">
                <a:solidFill>
                  <a:srgbClr val="6D6D6D"/>
                </a:solidFill>
                <a:latin typeface="Consolas"/>
              </a:rPr>
              <a:t>android:prompt</a:t>
            </a:r>
            <a:r>
              <a:rPr lang="fr-FR" sz="1400" dirty="0">
                <a:solidFill>
                  <a:prstClr val="black"/>
                </a:solidFill>
                <a:latin typeface="Consolas"/>
              </a:rPr>
              <a:t>=</a:t>
            </a:r>
            <a:r>
              <a:rPr lang="fr-FR" sz="1400" dirty="0">
                <a:solidFill>
                  <a:srgbClr val="0C6AFC"/>
                </a:solidFill>
                <a:latin typeface="Consolas"/>
              </a:rPr>
              <a:t>"@string/</a:t>
            </a:r>
            <a:r>
              <a:rPr lang="fr-FR" sz="1400" dirty="0" err="1">
                <a:solidFill>
                  <a:srgbClr val="0C6AFC"/>
                </a:solidFill>
                <a:latin typeface="Consolas"/>
              </a:rPr>
              <a:t>spinner_title</a:t>
            </a:r>
            <a:r>
              <a:rPr lang="fr-FR" sz="1400" dirty="0">
                <a:solidFill>
                  <a:srgbClr val="0C6AFC"/>
                </a:solidFill>
                <a:latin typeface="Consolas"/>
              </a:rPr>
              <a:t>"</a:t>
            </a:r>
            <a:endParaRPr lang="fr-FR" sz="1400" dirty="0">
              <a:solidFill>
                <a:prstClr val="black"/>
              </a:solidFill>
              <a:latin typeface="Consolas"/>
            </a:endParaRPr>
          </a:p>
          <a:p>
            <a:r>
              <a:rPr lang="fr-FR" sz="1400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fr-FR" sz="1400" dirty="0" err="1">
                <a:solidFill>
                  <a:srgbClr val="6D6D6D"/>
                </a:solidFill>
                <a:latin typeface="Consolas"/>
              </a:rPr>
              <a:t>android:layout_marginTop</a:t>
            </a:r>
            <a:r>
              <a:rPr lang="fr-FR" sz="1400" dirty="0">
                <a:solidFill>
                  <a:prstClr val="black"/>
                </a:solidFill>
                <a:latin typeface="Consolas"/>
              </a:rPr>
              <a:t>=</a:t>
            </a:r>
            <a:r>
              <a:rPr lang="fr-FR" sz="1400" dirty="0">
                <a:solidFill>
                  <a:srgbClr val="0C6AFC"/>
                </a:solidFill>
                <a:latin typeface="Consolas"/>
              </a:rPr>
              <a:t>"20dip"</a:t>
            </a:r>
            <a:endParaRPr lang="fr-FR" sz="1400" dirty="0">
              <a:solidFill>
                <a:prstClr val="black"/>
              </a:solidFill>
              <a:latin typeface="Consolas"/>
            </a:endParaRPr>
          </a:p>
          <a:p>
            <a:r>
              <a:rPr lang="fr-FR" sz="1400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fr-FR" sz="1400" dirty="0" err="1">
                <a:solidFill>
                  <a:srgbClr val="6D6D6D"/>
                </a:solidFill>
                <a:latin typeface="Consolas"/>
              </a:rPr>
              <a:t>android:layout_marginLeft</a:t>
            </a:r>
            <a:r>
              <a:rPr lang="fr-FR" sz="1400" dirty="0">
                <a:solidFill>
                  <a:prstClr val="black"/>
                </a:solidFill>
                <a:latin typeface="Consolas"/>
              </a:rPr>
              <a:t>=</a:t>
            </a:r>
            <a:r>
              <a:rPr lang="fr-FR" sz="1400" dirty="0">
                <a:solidFill>
                  <a:srgbClr val="0C6AFC"/>
                </a:solidFill>
                <a:latin typeface="Consolas"/>
              </a:rPr>
              <a:t>"8dip"</a:t>
            </a:r>
            <a:endParaRPr lang="fr-FR" sz="1400" dirty="0">
              <a:solidFill>
                <a:prstClr val="black"/>
              </a:solidFill>
              <a:latin typeface="Consolas"/>
            </a:endParaRPr>
          </a:p>
          <a:p>
            <a:r>
              <a:rPr lang="fr-FR" sz="1400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fr-FR" sz="1400" dirty="0" err="1">
                <a:solidFill>
                  <a:srgbClr val="6D6D6D"/>
                </a:solidFill>
                <a:latin typeface="Consolas"/>
              </a:rPr>
              <a:t>android:layout_marginRight</a:t>
            </a:r>
            <a:r>
              <a:rPr lang="fr-FR" sz="1400" dirty="0">
                <a:solidFill>
                  <a:prstClr val="black"/>
                </a:solidFill>
                <a:latin typeface="Consolas"/>
              </a:rPr>
              <a:t>=</a:t>
            </a:r>
            <a:r>
              <a:rPr lang="fr-FR" sz="1400" dirty="0">
                <a:solidFill>
                  <a:srgbClr val="0C6AFC"/>
                </a:solidFill>
                <a:latin typeface="Consolas"/>
              </a:rPr>
              <a:t>"8dip"</a:t>
            </a:r>
            <a:endParaRPr lang="fr-FR" sz="1400" dirty="0">
              <a:solidFill>
                <a:prstClr val="black"/>
              </a:solidFill>
              <a:latin typeface="Consolas"/>
            </a:endParaRPr>
          </a:p>
          <a:p>
            <a:r>
              <a:rPr lang="en-US" sz="1400" dirty="0">
                <a:solidFill>
                  <a:prstClr val="black"/>
                </a:solidFill>
                <a:latin typeface="Consolas"/>
              </a:rPr>
              <a:t>    /&gt;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/>
              </a:rPr>
              <a:t>&lt;/</a:t>
            </a:r>
            <a:r>
              <a:rPr lang="en-US" sz="1400" b="1" dirty="0" err="1">
                <a:solidFill>
                  <a:srgbClr val="15A5DB"/>
                </a:solidFill>
                <a:latin typeface="Consolas-Bold"/>
              </a:rPr>
              <a:t>LinearLayout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&gt;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4419600" y="685800"/>
            <a:ext cx="4724400" cy="304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840181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Concept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54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6200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q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7696200" y="4876800"/>
            <a:ext cx="1219200" cy="990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2400" y="914400"/>
            <a:ext cx="84582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ea"/>
              <a:buAutoNum type="circleNumDbPlain"/>
            </a:pPr>
            <a:r>
              <a:rPr lang="en-US" sz="2000" dirty="0">
                <a:solidFill>
                  <a:srgbClr val="2A2A2A"/>
                </a:solidFill>
              </a:rPr>
              <a:t>Now open your main activity class and try the following code(In my case </a:t>
            </a:r>
            <a:r>
              <a:rPr lang="en-US" sz="2000" dirty="0" err="1">
                <a:solidFill>
                  <a:srgbClr val="2A2A2A"/>
                </a:solidFill>
              </a:rPr>
              <a:t>AndroidSpinnerFromSQLiteActivity.java</a:t>
            </a:r>
            <a:r>
              <a:rPr lang="en-US" sz="2000" dirty="0">
                <a:solidFill>
                  <a:srgbClr val="2A2A2A"/>
                </a:solidFill>
              </a:rPr>
              <a:t> is my main activity). In the following code</a:t>
            </a:r>
          </a:p>
          <a:p>
            <a:pPr marL="342900" indent="-342900" algn="just">
              <a:buFont typeface="+mj-ea"/>
              <a:buAutoNum type="circleNumDbPlain"/>
            </a:pPr>
            <a:r>
              <a:rPr lang="en-US" sz="2000" b="1" dirty="0">
                <a:solidFill>
                  <a:srgbClr val="2A2A2A"/>
                </a:solidFill>
              </a:rPr>
              <a:t>⇒</a:t>
            </a:r>
            <a:r>
              <a:rPr lang="en-US" sz="2000" dirty="0">
                <a:solidFill>
                  <a:srgbClr val="2A2A2A"/>
                </a:solidFill>
              </a:rPr>
              <a:t> </a:t>
            </a:r>
            <a:r>
              <a:rPr lang="en-US" sz="2000" b="1" dirty="0" err="1">
                <a:solidFill>
                  <a:srgbClr val="2A2A2A"/>
                </a:solidFill>
              </a:rPr>
              <a:t>loadSpinnerData</a:t>
            </a:r>
            <a:r>
              <a:rPr lang="en-US" sz="2000" b="1" dirty="0">
                <a:solidFill>
                  <a:srgbClr val="2A2A2A"/>
                </a:solidFill>
              </a:rPr>
              <a:t>()</a:t>
            </a:r>
            <a:r>
              <a:rPr lang="en-US" sz="2000" dirty="0">
                <a:solidFill>
                  <a:srgbClr val="2A2A2A"/>
                </a:solidFill>
              </a:rPr>
              <a:t> is called on </a:t>
            </a:r>
            <a:r>
              <a:rPr lang="en-US" sz="2000" b="1" dirty="0" err="1">
                <a:solidFill>
                  <a:srgbClr val="2A2A2A"/>
                </a:solidFill>
              </a:rPr>
              <a:t>onCreate</a:t>
            </a:r>
            <a:r>
              <a:rPr lang="en-US" sz="2000" b="1" dirty="0">
                <a:solidFill>
                  <a:srgbClr val="2A2A2A"/>
                </a:solidFill>
              </a:rPr>
              <a:t>()</a:t>
            </a:r>
            <a:r>
              <a:rPr lang="en-US" sz="2000" dirty="0">
                <a:solidFill>
                  <a:srgbClr val="2A2A2A"/>
                </a:solidFill>
              </a:rPr>
              <a:t> method to load the spinner data from SQLite database </a:t>
            </a:r>
            <a:r>
              <a:rPr lang="en-US" sz="2000" b="1" dirty="0">
                <a:solidFill>
                  <a:srgbClr val="2A2A2A"/>
                </a:solidFill>
              </a:rPr>
              <a:t>⇒</a:t>
            </a:r>
            <a:r>
              <a:rPr lang="en-US" sz="2000" dirty="0">
                <a:solidFill>
                  <a:srgbClr val="2A2A2A"/>
                </a:solidFill>
              </a:rPr>
              <a:t> Once Add button is clicked, new label is inserted into database </a:t>
            </a:r>
            <a:r>
              <a:rPr lang="en-US" sz="2000" b="1" dirty="0">
                <a:solidFill>
                  <a:srgbClr val="2A2A2A"/>
                </a:solidFill>
              </a:rPr>
              <a:t>⇒</a:t>
            </a:r>
            <a:r>
              <a:rPr lang="en-US" sz="2000" dirty="0">
                <a:solidFill>
                  <a:srgbClr val="2A2A2A"/>
                </a:solidFill>
              </a:rPr>
              <a:t> After new label inserted into database, again </a:t>
            </a:r>
            <a:r>
              <a:rPr lang="en-US" sz="2000" b="1" dirty="0" err="1">
                <a:solidFill>
                  <a:srgbClr val="2A2A2A"/>
                </a:solidFill>
              </a:rPr>
              <a:t>loadSpinnerData</a:t>
            </a:r>
            <a:r>
              <a:rPr lang="en-US" sz="2000" b="1" dirty="0">
                <a:solidFill>
                  <a:srgbClr val="2A2A2A"/>
                </a:solidFill>
              </a:rPr>
              <a:t>()</a:t>
            </a:r>
            <a:r>
              <a:rPr lang="en-US" sz="2000" dirty="0">
                <a:solidFill>
                  <a:srgbClr val="2A2A2A"/>
                </a:solidFill>
              </a:rPr>
              <a:t> is called to load the spinner with newly added data from SQLite database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82657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4</a:t>
            </a: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#Update .Java File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55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6200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q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7696200" y="4876800"/>
            <a:ext cx="1219200" cy="990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28600" y="685800"/>
            <a:ext cx="8382000" cy="5632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6D6D6D"/>
                </a:solidFill>
                <a:latin typeface="Consolas"/>
              </a:rPr>
              <a:t>@Override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</a:t>
            </a:r>
            <a:r>
              <a:rPr lang="en-US" b="1" dirty="0">
                <a:solidFill>
                  <a:srgbClr val="15A5DB"/>
                </a:solidFill>
                <a:latin typeface="Consolas-Bold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15A5DB"/>
                </a:solidFill>
                <a:latin typeface="Consolas-Bold"/>
              </a:rPr>
              <a:t>void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onCreate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(Bundle 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savedInstanceState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) 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en-US" b="1" dirty="0" err="1">
                <a:solidFill>
                  <a:srgbClr val="15A5DB"/>
                </a:solidFill>
                <a:latin typeface="Consolas-Bold"/>
              </a:rPr>
              <a:t>super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.onCreate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savedInstanceState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setContentView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R.layout.main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nb-NO" dirty="0">
                <a:solidFill>
                  <a:srgbClr val="88B012"/>
                </a:solidFill>
                <a:latin typeface="Consolas"/>
              </a:rPr>
              <a:t>// Spinner element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de-DE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de-DE" dirty="0" err="1">
                <a:solidFill>
                  <a:prstClr val="black"/>
                </a:solidFill>
                <a:latin typeface="Consolas"/>
              </a:rPr>
              <a:t>spinner</a:t>
            </a:r>
            <a:r>
              <a:rPr lang="de-DE" dirty="0">
                <a:solidFill>
                  <a:prstClr val="black"/>
                </a:solidFill>
                <a:latin typeface="Consolas"/>
              </a:rPr>
              <a:t> = (Spinner) </a:t>
            </a:r>
            <a:r>
              <a:rPr lang="de-DE" dirty="0" err="1">
                <a:solidFill>
                  <a:prstClr val="black"/>
                </a:solidFill>
                <a:latin typeface="Consolas"/>
              </a:rPr>
              <a:t>findViewById</a:t>
            </a:r>
            <a:r>
              <a:rPr lang="de-DE" dirty="0">
                <a:solidFill>
                  <a:prstClr val="black"/>
                </a:solidFill>
                <a:latin typeface="Consolas"/>
              </a:rPr>
              <a:t>(</a:t>
            </a:r>
            <a:r>
              <a:rPr lang="de-DE" dirty="0" err="1">
                <a:solidFill>
                  <a:prstClr val="black"/>
                </a:solidFill>
                <a:latin typeface="Consolas"/>
              </a:rPr>
              <a:t>R.id.spinner</a:t>
            </a:r>
            <a:r>
              <a:rPr lang="de-DE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en-US" dirty="0">
                <a:solidFill>
                  <a:srgbClr val="88B012"/>
                </a:solidFill>
                <a:latin typeface="Consolas"/>
              </a:rPr>
              <a:t>// add button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btnAdd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= (Button) 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findViewById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R.id.btn_add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en-US" dirty="0">
                <a:solidFill>
                  <a:srgbClr val="88B012"/>
                </a:solidFill>
                <a:latin typeface="Consolas"/>
              </a:rPr>
              <a:t>// new label input field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pl-PL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pl-PL" dirty="0" err="1">
                <a:solidFill>
                  <a:prstClr val="black"/>
                </a:solidFill>
                <a:latin typeface="Consolas"/>
              </a:rPr>
              <a:t>inputLabel</a:t>
            </a:r>
            <a:r>
              <a:rPr lang="pl-PL" dirty="0">
                <a:solidFill>
                  <a:prstClr val="black"/>
                </a:solidFill>
                <a:latin typeface="Consolas"/>
              </a:rPr>
              <a:t> = (</a:t>
            </a:r>
            <a:r>
              <a:rPr lang="pl-PL" dirty="0" err="1">
                <a:solidFill>
                  <a:prstClr val="black"/>
                </a:solidFill>
                <a:latin typeface="Consolas"/>
              </a:rPr>
              <a:t>EditText</a:t>
            </a:r>
            <a:r>
              <a:rPr lang="pl-PL" dirty="0">
                <a:solidFill>
                  <a:prstClr val="black"/>
                </a:solidFill>
                <a:latin typeface="Consolas"/>
              </a:rPr>
              <a:t>) </a:t>
            </a:r>
            <a:r>
              <a:rPr lang="pl-PL" dirty="0" err="1">
                <a:solidFill>
                  <a:prstClr val="black"/>
                </a:solidFill>
                <a:latin typeface="Consolas"/>
              </a:rPr>
              <a:t>findViewById</a:t>
            </a:r>
            <a:r>
              <a:rPr lang="pl-PL" dirty="0">
                <a:solidFill>
                  <a:prstClr val="black"/>
                </a:solidFill>
                <a:latin typeface="Consolas"/>
              </a:rPr>
              <a:t>(</a:t>
            </a:r>
            <a:r>
              <a:rPr lang="pl-PL" dirty="0" err="1">
                <a:solidFill>
                  <a:prstClr val="black"/>
                </a:solidFill>
                <a:latin typeface="Consolas"/>
              </a:rPr>
              <a:t>R.id.input_label</a:t>
            </a:r>
            <a:r>
              <a:rPr lang="pl-PL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</a:t>
            </a:r>
          </a:p>
          <a:p>
            <a:r>
              <a:rPr lang="sv-SE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sv-SE" dirty="0">
                <a:solidFill>
                  <a:srgbClr val="88B012"/>
                </a:solidFill>
                <a:latin typeface="Consolas"/>
              </a:rPr>
              <a:t>// Spinner </a:t>
            </a:r>
            <a:r>
              <a:rPr lang="sv-SE" dirty="0" err="1">
                <a:solidFill>
                  <a:srgbClr val="88B012"/>
                </a:solidFill>
                <a:latin typeface="Consolas"/>
              </a:rPr>
              <a:t>click</a:t>
            </a:r>
            <a:r>
              <a:rPr lang="sv-SE" dirty="0">
                <a:solidFill>
                  <a:srgbClr val="88B012"/>
                </a:solidFill>
                <a:latin typeface="Consolas"/>
              </a:rPr>
              <a:t> </a:t>
            </a:r>
            <a:r>
              <a:rPr lang="sv-SE" dirty="0" err="1">
                <a:solidFill>
                  <a:srgbClr val="88B012"/>
                </a:solidFill>
                <a:latin typeface="Consolas"/>
              </a:rPr>
              <a:t>listener</a:t>
            </a:r>
            <a:endParaRPr lang="sv-SE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spinner.setOnItemSelectedListener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b="1" dirty="0">
                <a:solidFill>
                  <a:srgbClr val="15A5DB"/>
                </a:solidFill>
                <a:latin typeface="Consolas-Bold"/>
              </a:rPr>
              <a:t>this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en-US" dirty="0">
                <a:solidFill>
                  <a:srgbClr val="88B012"/>
                </a:solidFill>
                <a:latin typeface="Consolas"/>
              </a:rPr>
              <a:t>// Loading spinner data from database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loadSpinnerData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87783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Call the </a:t>
            </a:r>
            <a:r>
              <a:rPr lang="en-US" sz="2800" b="1" dirty="0" err="1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Datahandler</a:t>
            </a: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Class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56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6200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q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7696200" y="4876800"/>
            <a:ext cx="1219200" cy="990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8600" y="751344"/>
            <a:ext cx="8534400" cy="4524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err="1">
                <a:solidFill>
                  <a:prstClr val="black"/>
                </a:solidFill>
                <a:latin typeface="Consolas"/>
              </a:rPr>
              <a:t>btnAdd.setOnClickListener</a:t>
            </a:r>
            <a:r>
              <a:rPr lang="pl-PL" dirty="0">
                <a:solidFill>
                  <a:prstClr val="black"/>
                </a:solidFill>
                <a:latin typeface="Consolas"/>
              </a:rPr>
              <a:t>(</a:t>
            </a:r>
            <a:r>
              <a:rPr lang="pl-PL" b="1" dirty="0" err="1">
                <a:solidFill>
                  <a:srgbClr val="15A5DB"/>
                </a:solidFill>
                <a:latin typeface="Consolas-Bold"/>
              </a:rPr>
              <a:t>new</a:t>
            </a:r>
            <a:r>
              <a:rPr lang="pl-PL" dirty="0">
                <a:solidFill>
                  <a:prstClr val="black"/>
                </a:solidFill>
                <a:latin typeface="Consolas"/>
              </a:rPr>
              <a:t> </a:t>
            </a:r>
            <a:r>
              <a:rPr lang="pl-PL" dirty="0" err="1">
                <a:solidFill>
                  <a:prstClr val="black"/>
                </a:solidFill>
                <a:latin typeface="Consolas"/>
              </a:rPr>
              <a:t>View.OnClickListener</a:t>
            </a:r>
            <a:r>
              <a:rPr lang="pl-PL" dirty="0">
                <a:solidFill>
                  <a:prstClr val="black"/>
                </a:solidFill>
                <a:latin typeface="Consolas"/>
              </a:rPr>
              <a:t>() 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    </a:t>
            </a:r>
            <a:r>
              <a:rPr lang="en-US" dirty="0">
                <a:solidFill>
                  <a:srgbClr val="6D6D6D"/>
                </a:solidFill>
                <a:latin typeface="Consolas"/>
              </a:rPr>
              <a:t>@Override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    </a:t>
            </a:r>
            <a:r>
              <a:rPr lang="en-US" b="1" dirty="0">
                <a:solidFill>
                  <a:srgbClr val="15A5DB"/>
                </a:solidFill>
                <a:latin typeface="Consolas-Bold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15A5DB"/>
                </a:solidFill>
                <a:latin typeface="Consolas-Bold"/>
              </a:rPr>
              <a:t>void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onClick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(View arg0) 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        String label = 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inputLabel.getText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().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toString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        </a:t>
            </a:r>
            <a:r>
              <a:rPr lang="en-US" b="1" dirty="0">
                <a:solidFill>
                  <a:srgbClr val="15A5DB"/>
                </a:solidFill>
                <a:latin typeface="Consolas-Bold"/>
              </a:rPr>
              <a:t>if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(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label.trim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().length() &gt; </a:t>
            </a:r>
            <a:r>
              <a:rPr lang="en-US" dirty="0">
                <a:solidFill>
                  <a:srgbClr val="128B04"/>
                </a:solidFill>
                <a:latin typeface="Consolas"/>
              </a:rPr>
              <a:t>0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) {</a:t>
            </a:r>
          </a:p>
          <a:p>
            <a:r>
              <a:rPr lang="es-ES_tradnl" dirty="0">
                <a:solidFill>
                  <a:prstClr val="black"/>
                </a:solidFill>
                <a:latin typeface="Consolas"/>
              </a:rPr>
              <a:t>                    </a:t>
            </a:r>
            <a:r>
              <a:rPr lang="es-ES_tradnl" dirty="0">
                <a:solidFill>
                  <a:srgbClr val="88B012"/>
                </a:solidFill>
                <a:latin typeface="Consolas"/>
              </a:rPr>
              <a:t>// </a:t>
            </a:r>
            <a:r>
              <a:rPr lang="es-ES_tradnl" dirty="0" err="1">
                <a:solidFill>
                  <a:srgbClr val="88B012"/>
                </a:solidFill>
                <a:latin typeface="Consolas"/>
              </a:rPr>
              <a:t>database</a:t>
            </a:r>
            <a:r>
              <a:rPr lang="es-ES_tradnl" dirty="0">
                <a:solidFill>
                  <a:srgbClr val="88B012"/>
                </a:solidFill>
                <a:latin typeface="Consolas"/>
              </a:rPr>
              <a:t> </a:t>
            </a:r>
            <a:r>
              <a:rPr lang="es-ES_tradnl" dirty="0" err="1">
                <a:solidFill>
                  <a:srgbClr val="88B012"/>
                </a:solidFill>
                <a:latin typeface="Consolas"/>
              </a:rPr>
              <a:t>handler</a:t>
            </a:r>
            <a:endParaRPr lang="es-ES_tradnl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            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DatabaseHandler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db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en-US" b="1" dirty="0">
                <a:solidFill>
                  <a:srgbClr val="15A5DB"/>
                </a:solidFill>
                <a:latin typeface="Consolas-Bold"/>
              </a:rPr>
              <a:t>new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DatabaseHandler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(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                    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getApplicationContext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());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            </a:t>
            </a:r>
            <a:r>
              <a:rPr lang="en-US" dirty="0">
                <a:solidFill>
                  <a:srgbClr val="88B012"/>
                </a:solidFill>
                <a:latin typeface="Consolas"/>
              </a:rPr>
              <a:t>// inserting new label into database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pl-PL" dirty="0">
                <a:solidFill>
                  <a:prstClr val="black"/>
                </a:solidFill>
                <a:latin typeface="Consolas"/>
              </a:rPr>
              <a:t>                    </a:t>
            </a:r>
            <a:r>
              <a:rPr lang="pl-PL" dirty="0" err="1">
                <a:solidFill>
                  <a:prstClr val="black"/>
                </a:solidFill>
                <a:latin typeface="Consolas"/>
              </a:rPr>
              <a:t>db.insertLabel</a:t>
            </a:r>
            <a:r>
              <a:rPr lang="pl-PL" dirty="0">
                <a:solidFill>
                  <a:prstClr val="black"/>
                </a:solidFill>
                <a:latin typeface="Consolas"/>
              </a:rPr>
              <a:t>(</a:t>
            </a:r>
            <a:r>
              <a:rPr lang="pl-PL" dirty="0" err="1">
                <a:solidFill>
                  <a:prstClr val="black"/>
                </a:solidFill>
                <a:latin typeface="Consolas"/>
              </a:rPr>
              <a:t>label</a:t>
            </a:r>
            <a:r>
              <a:rPr lang="pl-PL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            </a:t>
            </a:r>
            <a:r>
              <a:rPr lang="en-US" dirty="0">
                <a:solidFill>
                  <a:srgbClr val="88B012"/>
                </a:solidFill>
                <a:latin typeface="Consolas"/>
              </a:rPr>
              <a:t>// making input filed text to blank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            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inputLabel.setText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);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87783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Call the </a:t>
            </a:r>
            <a:r>
              <a:rPr lang="en-US" sz="2800" b="1" dirty="0" err="1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Datahandler</a:t>
            </a: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Class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57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6200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q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7696200" y="4876800"/>
            <a:ext cx="1219200" cy="990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8600" y="751344"/>
            <a:ext cx="8534400" cy="4801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8B012"/>
                </a:solidFill>
                <a:latin typeface="Consolas"/>
              </a:rPr>
              <a:t>// Hiding the keyboard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            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InputMethodManager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imm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= (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InputMethodManager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) 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getSystemService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Context.INPUT_METHOD_SERVICE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pl-PL" dirty="0">
                <a:solidFill>
                  <a:prstClr val="black"/>
                </a:solidFill>
                <a:latin typeface="Consolas"/>
              </a:rPr>
              <a:t>                    </a:t>
            </a:r>
            <a:r>
              <a:rPr lang="pl-PL" dirty="0" err="1">
                <a:solidFill>
                  <a:prstClr val="black"/>
                </a:solidFill>
                <a:latin typeface="Consolas"/>
              </a:rPr>
              <a:t>imm.hideSoftInputFromWindow</a:t>
            </a:r>
            <a:r>
              <a:rPr lang="pl-PL" dirty="0">
                <a:solidFill>
                  <a:prstClr val="black"/>
                </a:solidFill>
                <a:latin typeface="Consolas"/>
              </a:rPr>
              <a:t>(</a:t>
            </a:r>
            <a:r>
              <a:rPr lang="pl-PL" dirty="0" err="1">
                <a:solidFill>
                  <a:prstClr val="black"/>
                </a:solidFill>
                <a:latin typeface="Consolas"/>
              </a:rPr>
              <a:t>inputLabel.getWindowToken</a:t>
            </a:r>
            <a:r>
              <a:rPr lang="pl-PL" dirty="0">
                <a:solidFill>
                  <a:prstClr val="black"/>
                </a:solidFill>
                <a:latin typeface="Consolas"/>
              </a:rPr>
              <a:t>(), </a:t>
            </a:r>
            <a:r>
              <a:rPr lang="pl-PL" dirty="0">
                <a:solidFill>
                  <a:srgbClr val="128B04"/>
                </a:solidFill>
                <a:latin typeface="Consolas"/>
              </a:rPr>
              <a:t>0</a:t>
            </a:r>
            <a:r>
              <a:rPr lang="pl-PL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            </a:t>
            </a:r>
            <a:r>
              <a:rPr lang="en-US" dirty="0">
                <a:solidFill>
                  <a:srgbClr val="88B012"/>
                </a:solidFill>
                <a:latin typeface="Consolas"/>
              </a:rPr>
              <a:t>// loading spinner with newly added data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            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loadSpinnerData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da-DK" dirty="0">
                <a:solidFill>
                  <a:prstClr val="black"/>
                </a:solidFill>
                <a:latin typeface="Consolas"/>
              </a:rPr>
              <a:t>                } </a:t>
            </a:r>
            <a:r>
              <a:rPr lang="da-DK" b="1" dirty="0" err="1">
                <a:solidFill>
                  <a:srgbClr val="15A5DB"/>
                </a:solidFill>
                <a:latin typeface="Consolas-Bold"/>
              </a:rPr>
              <a:t>else</a:t>
            </a:r>
            <a:r>
              <a:rPr lang="da-DK" dirty="0">
                <a:solidFill>
                  <a:prstClr val="black"/>
                </a:solidFill>
                <a:latin typeface="Consolas"/>
              </a:rPr>
              <a:t> 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            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Toast.makeText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getApplicationContext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(), 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"Please enter label name"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,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                    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Toast.LENGTH_SHORT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).show();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        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    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})</a:t>
            </a:r>
            <a:r>
              <a:rPr lang="en-US" dirty="0" smtClean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}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1549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Spinner Function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58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6200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q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7696200" y="4876800"/>
            <a:ext cx="1219200" cy="990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09600"/>
            <a:ext cx="8991600" cy="5909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6D6D6D"/>
                </a:solidFill>
                <a:latin typeface="Consolas"/>
              </a:rPr>
              <a:t>/**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</a:t>
            </a:r>
            <a:r>
              <a:rPr lang="en-US" dirty="0">
                <a:solidFill>
                  <a:srgbClr val="6D6D6D"/>
                </a:solidFill>
                <a:latin typeface="Consolas"/>
              </a:rPr>
              <a:t>* Function to load the spinner data from SQLite database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</a:t>
            </a:r>
            <a:r>
              <a:rPr lang="en-US" dirty="0">
                <a:solidFill>
                  <a:srgbClr val="6D6D6D"/>
                </a:solidFill>
                <a:latin typeface="Consolas"/>
              </a:rPr>
              <a:t>* */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fi-FI" dirty="0">
                <a:solidFill>
                  <a:prstClr val="black"/>
                </a:solidFill>
                <a:latin typeface="Consolas"/>
              </a:rPr>
              <a:t>    </a:t>
            </a:r>
            <a:r>
              <a:rPr lang="fi-FI" b="1" dirty="0" err="1">
                <a:solidFill>
                  <a:srgbClr val="15A5DB"/>
                </a:solidFill>
                <a:latin typeface="Consolas-Bold"/>
              </a:rPr>
              <a:t>private</a:t>
            </a:r>
            <a:r>
              <a:rPr lang="fi-FI" dirty="0">
                <a:solidFill>
                  <a:prstClr val="black"/>
                </a:solidFill>
                <a:latin typeface="Consolas"/>
              </a:rPr>
              <a:t> </a:t>
            </a:r>
            <a:r>
              <a:rPr lang="fi-FI" b="1" dirty="0" err="1">
                <a:solidFill>
                  <a:srgbClr val="15A5DB"/>
                </a:solidFill>
                <a:latin typeface="Consolas-Bold"/>
              </a:rPr>
              <a:t>void</a:t>
            </a:r>
            <a:r>
              <a:rPr lang="fi-FI" dirty="0">
                <a:solidFill>
                  <a:prstClr val="black"/>
                </a:solidFill>
                <a:latin typeface="Consolas"/>
              </a:rPr>
              <a:t> </a:t>
            </a:r>
            <a:r>
              <a:rPr lang="fi-FI" dirty="0" err="1">
                <a:solidFill>
                  <a:prstClr val="black"/>
                </a:solidFill>
                <a:latin typeface="Consolas"/>
              </a:rPr>
              <a:t>loadSpinnerData</a:t>
            </a:r>
            <a:r>
              <a:rPr lang="fi-FI" dirty="0">
                <a:solidFill>
                  <a:prstClr val="black"/>
                </a:solidFill>
                <a:latin typeface="Consolas"/>
              </a:rPr>
              <a:t>() {</a:t>
            </a:r>
          </a:p>
          <a:p>
            <a:r>
              <a:rPr lang="es-ES_tradnl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es-ES_tradnl" dirty="0">
                <a:solidFill>
                  <a:srgbClr val="88B012"/>
                </a:solidFill>
                <a:latin typeface="Consolas"/>
              </a:rPr>
              <a:t>// </a:t>
            </a:r>
            <a:r>
              <a:rPr lang="es-ES_tradnl" dirty="0" err="1">
                <a:solidFill>
                  <a:srgbClr val="88B012"/>
                </a:solidFill>
                <a:latin typeface="Consolas"/>
              </a:rPr>
              <a:t>database</a:t>
            </a:r>
            <a:r>
              <a:rPr lang="es-ES_tradnl" dirty="0">
                <a:solidFill>
                  <a:srgbClr val="88B012"/>
                </a:solidFill>
                <a:latin typeface="Consolas"/>
              </a:rPr>
              <a:t> </a:t>
            </a:r>
            <a:r>
              <a:rPr lang="es-ES_tradnl" dirty="0" err="1">
                <a:solidFill>
                  <a:srgbClr val="88B012"/>
                </a:solidFill>
                <a:latin typeface="Consolas"/>
              </a:rPr>
              <a:t>handler</a:t>
            </a:r>
            <a:endParaRPr lang="es-ES_tradnl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DatabaseHandler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db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en-US" b="1" dirty="0" smtClean="0">
                <a:solidFill>
                  <a:srgbClr val="15A5DB"/>
                </a:solidFill>
                <a:latin typeface="Consolas-Bold"/>
              </a:rPr>
              <a:t>new</a:t>
            </a:r>
            <a:r>
              <a:rPr lang="en-US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Consolas"/>
              </a:rPr>
              <a:t>DatabaseHandler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getApplicationContext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());</a:t>
            </a:r>
          </a:p>
          <a:p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en-US" dirty="0">
                <a:solidFill>
                  <a:srgbClr val="88B012"/>
                </a:solidFill>
                <a:latin typeface="Consolas"/>
              </a:rPr>
              <a:t>// Spinner Drop down elements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fr-FR" dirty="0">
                <a:solidFill>
                  <a:prstClr val="black"/>
                </a:solidFill>
                <a:latin typeface="Consolas"/>
              </a:rPr>
              <a:t>        List&lt;String&gt; </a:t>
            </a:r>
            <a:r>
              <a:rPr lang="fr-FR" dirty="0" err="1">
                <a:solidFill>
                  <a:prstClr val="black"/>
                </a:solidFill>
                <a:latin typeface="Consolas"/>
              </a:rPr>
              <a:t>lables</a:t>
            </a:r>
            <a:r>
              <a:rPr lang="fr-FR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fr-FR" dirty="0" err="1">
                <a:solidFill>
                  <a:prstClr val="black"/>
                </a:solidFill>
                <a:latin typeface="Consolas"/>
              </a:rPr>
              <a:t>db.getAllLabels</a:t>
            </a:r>
            <a:r>
              <a:rPr lang="fr-FR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en-US" dirty="0">
                <a:solidFill>
                  <a:srgbClr val="88B012"/>
                </a:solidFill>
                <a:latin typeface="Consolas"/>
              </a:rPr>
              <a:t>// Creating adapter for spinner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</a:t>
            </a:r>
            <a:r>
              <a:rPr lang="en-US" dirty="0" err="1" smtClean="0">
                <a:solidFill>
                  <a:prstClr val="black"/>
                </a:solidFill>
                <a:latin typeface="Consolas"/>
              </a:rPr>
              <a:t>ArrayAdapter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&lt;String&gt; 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dataAdapter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en-US" b="1" dirty="0">
                <a:solidFill>
                  <a:srgbClr val="15A5DB"/>
                </a:solidFill>
                <a:latin typeface="Consolas-Bold"/>
              </a:rPr>
              <a:t>new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ArrayAdapter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&lt;String&gt;(</a:t>
            </a:r>
            <a:r>
              <a:rPr lang="en-US" b="1" dirty="0">
                <a:solidFill>
                  <a:srgbClr val="15A5DB"/>
                </a:solidFill>
                <a:latin typeface="Consolas-Bold"/>
              </a:rPr>
              <a:t>this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,</a:t>
            </a:r>
          </a:p>
          <a:p>
            <a:r>
              <a:rPr lang="fr-FR" dirty="0">
                <a:solidFill>
                  <a:prstClr val="black"/>
                </a:solidFill>
                <a:latin typeface="Consolas"/>
              </a:rPr>
              <a:t>                </a:t>
            </a:r>
            <a:r>
              <a:rPr lang="fr-FR" dirty="0" err="1">
                <a:solidFill>
                  <a:prstClr val="black"/>
                </a:solidFill>
                <a:latin typeface="Consolas"/>
              </a:rPr>
              <a:t>android.R.layout.simple_spinner_item</a:t>
            </a:r>
            <a:r>
              <a:rPr lang="fr-FR" dirty="0">
                <a:solidFill>
                  <a:prstClr val="black"/>
                </a:solidFill>
                <a:latin typeface="Consolas"/>
              </a:rPr>
              <a:t>, </a:t>
            </a:r>
            <a:r>
              <a:rPr lang="fr-FR" dirty="0" err="1">
                <a:solidFill>
                  <a:prstClr val="black"/>
                </a:solidFill>
                <a:latin typeface="Consolas"/>
              </a:rPr>
              <a:t>lables</a:t>
            </a:r>
            <a:r>
              <a:rPr lang="fr-FR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</a:t>
            </a:r>
            <a:r>
              <a:rPr lang="en-US" dirty="0" smtClean="0">
                <a:solidFill>
                  <a:srgbClr val="88B012"/>
                </a:solidFill>
                <a:latin typeface="Consolas"/>
              </a:rPr>
              <a:t>/</a:t>
            </a:r>
            <a:r>
              <a:rPr lang="en-US" dirty="0">
                <a:solidFill>
                  <a:srgbClr val="88B012"/>
                </a:solidFill>
                <a:latin typeface="Consolas"/>
              </a:rPr>
              <a:t>/ Drop down layout style - list view with radio button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 err="1" smtClean="0">
                <a:solidFill>
                  <a:prstClr val="black"/>
                </a:solidFill>
                <a:latin typeface="Consolas"/>
              </a:rPr>
              <a:t>dataAdapter.setDropDownViewResource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android.R.layout.simple_spinner_dropdown_item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)</a:t>
            </a:r>
            <a:r>
              <a:rPr lang="en-US" dirty="0" smtClean="0">
                <a:solidFill>
                  <a:prstClr val="black"/>
                </a:solidFill>
                <a:latin typeface="Consolas"/>
              </a:rPr>
              <a:t>;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en-US" dirty="0">
                <a:solidFill>
                  <a:srgbClr val="88B012"/>
                </a:solidFill>
                <a:latin typeface="Consolas"/>
              </a:rPr>
              <a:t>// attaching data adapter to spinner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nb-NO" dirty="0" err="1">
                <a:solidFill>
                  <a:prstClr val="black"/>
                </a:solidFill>
                <a:latin typeface="Consolas"/>
              </a:rPr>
              <a:t>spinner.setAdapter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</a:t>
            </a:r>
            <a:r>
              <a:rPr lang="nb-NO" dirty="0" err="1">
                <a:solidFill>
                  <a:prstClr val="black"/>
                </a:solidFill>
                <a:latin typeface="Consolas"/>
              </a:rPr>
              <a:t>dataAdapter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789615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Item Selected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59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6200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q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7696200" y="4876800"/>
            <a:ext cx="1219200" cy="990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09600"/>
            <a:ext cx="8991600" cy="5078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6D6D6D"/>
                </a:solidFill>
                <a:latin typeface="Consolas"/>
              </a:rPr>
              <a:t>@Override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</a:t>
            </a:r>
            <a:r>
              <a:rPr lang="en-US" b="1" dirty="0">
                <a:solidFill>
                  <a:srgbClr val="15A5DB"/>
                </a:solidFill>
                <a:latin typeface="Consolas-Bold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15A5DB"/>
                </a:solidFill>
                <a:latin typeface="Consolas-Bold"/>
              </a:rPr>
              <a:t>void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onItemSelected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AdapterView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&lt;?&gt; parent, View view, </a:t>
            </a:r>
            <a:r>
              <a:rPr lang="en-US" b="1" dirty="0" err="1">
                <a:solidFill>
                  <a:srgbClr val="15A5DB"/>
                </a:solidFill>
                <a:latin typeface="Consolas-Bold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position,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    </a:t>
            </a:r>
            <a:r>
              <a:rPr lang="en-US" b="1" dirty="0">
                <a:solidFill>
                  <a:srgbClr val="15A5DB"/>
                </a:solidFill>
                <a:latin typeface="Consolas-Bold"/>
              </a:rPr>
              <a:t>long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id) 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en-US" dirty="0">
                <a:solidFill>
                  <a:srgbClr val="88B012"/>
                </a:solidFill>
                <a:latin typeface="Consolas"/>
              </a:rPr>
              <a:t>// On selecting a spinner item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String label = 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parent.getItemAtPosition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(position).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toString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en-US" dirty="0">
                <a:solidFill>
                  <a:srgbClr val="88B012"/>
                </a:solidFill>
                <a:latin typeface="Consolas"/>
              </a:rPr>
              <a:t>// Showing selected spinner item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Toast.makeText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parent.getContext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(), 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"You selected: 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+ label,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        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Toast.LENGTH_LONG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).show();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</a:t>
            </a:r>
            <a:r>
              <a:rPr lang="en-US" dirty="0">
                <a:solidFill>
                  <a:srgbClr val="6D6D6D"/>
                </a:solidFill>
                <a:latin typeface="Consolas"/>
              </a:rPr>
              <a:t>@Override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</a:t>
            </a:r>
            <a:r>
              <a:rPr lang="en-US" b="1" dirty="0">
                <a:solidFill>
                  <a:srgbClr val="15A5DB"/>
                </a:solidFill>
                <a:latin typeface="Consolas-Bold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15A5DB"/>
                </a:solidFill>
                <a:latin typeface="Consolas-Bold"/>
              </a:rPr>
              <a:t>void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onNothingSelected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AdapterView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&lt;?&gt; arg0) 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en-US" dirty="0">
                <a:solidFill>
                  <a:srgbClr val="88B012"/>
                </a:solidFill>
                <a:latin typeface="Consolas"/>
              </a:rPr>
              <a:t>// TODO Auto-generated method stub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} 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50057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3#ContentProvider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6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6200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q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7696200" y="4876800"/>
            <a:ext cx="1219200" cy="990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Screen Shot 2014-02-19 at 7.08.3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0"/>
            <a:ext cx="2819400" cy="2819400"/>
          </a:xfrm>
          <a:prstGeom prst="rect">
            <a:avLst/>
          </a:prstGeom>
        </p:spPr>
      </p:pic>
      <p:pic>
        <p:nvPicPr>
          <p:cNvPr id="11" name="Picture 10" descr="Screen Shot 2014-02-19 at 7.08.4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524000"/>
            <a:ext cx="1841500" cy="1302524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048000" y="1371600"/>
            <a:ext cx="3276600" cy="685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Screen Shot 2014-02-19 at 7.09.32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124200"/>
            <a:ext cx="2362200" cy="1503991"/>
          </a:xfrm>
          <a:prstGeom prst="rect">
            <a:avLst/>
          </a:prstGeom>
        </p:spPr>
      </p:pic>
      <p:sp>
        <p:nvSpPr>
          <p:cNvPr id="18" name="Can 17"/>
          <p:cNvSpPr/>
          <p:nvPr/>
        </p:nvSpPr>
        <p:spPr>
          <a:xfrm>
            <a:off x="5105400" y="4038600"/>
            <a:ext cx="1600200" cy="1905000"/>
          </a:xfrm>
          <a:prstGeom prst="can">
            <a:avLst/>
          </a:prstGeom>
          <a:solidFill>
            <a:schemeClr val="tx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Content</a:t>
            </a:r>
          </a:p>
          <a:p>
            <a:pPr algn="ctr"/>
            <a:r>
              <a:rPr lang="en-US" b="1" dirty="0" smtClean="0">
                <a:solidFill>
                  <a:srgbClr val="000000"/>
                </a:solidFill>
              </a:rPr>
              <a:t>Provider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23" name="Rounded Rectangular Callout 22"/>
          <p:cNvSpPr/>
          <p:nvPr/>
        </p:nvSpPr>
        <p:spPr>
          <a:xfrm>
            <a:off x="5486400" y="685800"/>
            <a:ext cx="1143000" cy="533400"/>
          </a:xfrm>
          <a:prstGeom prst="wedgeRoundRectCallout">
            <a:avLst>
              <a:gd name="adj1" fmla="val 62508"/>
              <a:gd name="adj2" fmla="val 102180"/>
              <a:gd name="adj3" fmla="val 16667"/>
            </a:avLst>
          </a:prstGeom>
          <a:solidFill>
            <a:schemeClr val="accent5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Shopping Sites</a:t>
            </a:r>
            <a:endParaRPr lang="en-US" dirty="0"/>
          </a:p>
        </p:txBody>
      </p:sp>
      <p:pic>
        <p:nvPicPr>
          <p:cNvPr id="5" name="Picture 4" descr="Screen Shot 2014-02-19 at 7.09.48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438400"/>
            <a:ext cx="4191000" cy="921732"/>
          </a:xfrm>
          <a:prstGeom prst="rect">
            <a:avLst/>
          </a:prstGeom>
        </p:spPr>
      </p:pic>
      <p:sp>
        <p:nvSpPr>
          <p:cNvPr id="26" name="Bent-Up Arrow 25"/>
          <p:cNvSpPr/>
          <p:nvPr/>
        </p:nvSpPr>
        <p:spPr>
          <a:xfrm rot="5400000">
            <a:off x="3657600" y="4267200"/>
            <a:ext cx="1066800" cy="1828800"/>
          </a:xfrm>
          <a:prstGeom prst="bentUpArrow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Bent Arrow 26"/>
          <p:cNvSpPr/>
          <p:nvPr/>
        </p:nvSpPr>
        <p:spPr>
          <a:xfrm rot="10800000">
            <a:off x="6781800" y="3352800"/>
            <a:ext cx="1143000" cy="1828800"/>
          </a:xfrm>
          <a:prstGeom prst="bentArrow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 descr="Screen Shot 2014-02-19 at 7.45.05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718" y="685800"/>
            <a:ext cx="971282" cy="1143000"/>
          </a:xfrm>
          <a:prstGeom prst="rect">
            <a:avLst/>
          </a:prstGeom>
        </p:spPr>
      </p:pic>
      <p:sp>
        <p:nvSpPr>
          <p:cNvPr id="22" name="Bent Arrow 21"/>
          <p:cNvSpPr/>
          <p:nvPr/>
        </p:nvSpPr>
        <p:spPr>
          <a:xfrm rot="10800000">
            <a:off x="6705600" y="1600200"/>
            <a:ext cx="2362200" cy="4191000"/>
          </a:xfrm>
          <a:prstGeom prst="bentArrow">
            <a:avLst>
              <a:gd name="adj1" fmla="val 2639"/>
              <a:gd name="adj2" fmla="val 9280"/>
              <a:gd name="adj3" fmla="val 28841"/>
              <a:gd name="adj4" fmla="val 43750"/>
            </a:avLst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32304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  <p:bldP spid="23" grpId="0" animBg="1"/>
      <p:bldP spid="26" grpId="0" animBg="1"/>
      <p:bldP spid="27" grpId="0" animBg="1"/>
      <p:bldP spid="2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Output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60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6200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q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7696200" y="4876800"/>
            <a:ext cx="1219200" cy="990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ndroid_spinner_sqlite_inserti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4876800" cy="4876800"/>
          </a:xfrm>
          <a:prstGeom prst="rect">
            <a:avLst/>
          </a:prstGeom>
        </p:spPr>
      </p:pic>
      <p:pic>
        <p:nvPicPr>
          <p:cNvPr id="11" name="Picture 10" descr="android_spinner_sqlite_dropdow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914400"/>
            <a:ext cx="4856704" cy="48768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762000"/>
            <a:ext cx="9144000" cy="457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3886200" y="3276600"/>
            <a:ext cx="1143000" cy="685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32599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655320" y="1231642"/>
            <a:ext cx="7467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 algn="ctr">
              <a:spcBef>
                <a:spcPts val="1200"/>
              </a:spcBef>
              <a:buFont typeface="Arial" charset="0"/>
              <a:buNone/>
            </a:pPr>
            <a:endParaRPr lang="en-US" sz="1800" dirty="0" smtClean="0">
              <a:solidFill>
                <a:prstClr val="white"/>
              </a:solidFill>
            </a:endParaRP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Recruit 70 “Best Fit” Consulting Employees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Build out a Marketing team dedicated to recruiting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Formalize training program for new recruiters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Build out fully functioning offshore recruiting team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Implement call quality feedback loops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Coach and Mentor recruiters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Improve daily efficiency for recruiting team</a:t>
            </a: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 </a:t>
            </a:r>
            <a:r>
              <a:rPr lang="en-AU" sz="1000" dirty="0" smtClean="0"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66701" y="228600"/>
            <a:ext cx="8610599" cy="7620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3200" b="1" dirty="0" smtClean="0">
                <a:solidFill>
                  <a:srgbClr val="000000"/>
                </a:solidFill>
                <a:latin typeface="Arial"/>
                <a:cs typeface="Arial"/>
              </a:rPr>
              <a:t>Topic #3</a:t>
            </a:r>
            <a:endParaRPr lang="en-US" sz="32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latin typeface="Arial" pitchFamily="34" charset="0"/>
                <a:cs typeface="Arial" pitchFamily="34" charset="0"/>
              </a:rPr>
              <a:pPr algn="r"/>
              <a:t>61</a:t>
            </a:fld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5" descr="androids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971800"/>
            <a:ext cx="5105400" cy="195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685800" y="2209800"/>
            <a:ext cx="7772400" cy="9906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SQLite Database with Multiple Tables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6205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655320" y="1231642"/>
            <a:ext cx="7467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 algn="ctr">
              <a:spcBef>
                <a:spcPts val="1200"/>
              </a:spcBef>
              <a:buFont typeface="Arial" charset="0"/>
              <a:buNone/>
            </a:pPr>
            <a:endParaRPr lang="en-US" sz="1800" dirty="0" smtClean="0">
              <a:solidFill>
                <a:prstClr val="white"/>
              </a:solidFill>
            </a:endParaRP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Recruit 70 “Best Fit” Consulting Employees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Build out a Marketing team dedicated to recruiting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Formalize training program for new recruiters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Build out fully functioning offshore recruiting team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Implement call quality feedback loops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Coach and Mentor recruiters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Improve daily efficiency for recruiting team</a:t>
            </a: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 </a:t>
            </a:r>
            <a:r>
              <a:rPr lang="en-AU" sz="1000" dirty="0" smtClean="0"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latin typeface="Arial" pitchFamily="34" charset="0"/>
                <a:cs typeface="Arial" pitchFamily="34" charset="0"/>
              </a:rPr>
              <a:pPr algn="r"/>
              <a:t>62</a:t>
            </a:fld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8839200" cy="4801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// Table Create Statements</a:t>
            </a:r>
          </a:p>
          <a:p>
            <a:r>
              <a:rPr lang="en-US" dirty="0">
                <a:solidFill>
                  <a:schemeClr val="bg1"/>
                </a:solidFill>
              </a:rPr>
              <a:t>	// </a:t>
            </a:r>
            <a:r>
              <a:rPr lang="en-US" u="sng" dirty="0" err="1">
                <a:solidFill>
                  <a:schemeClr val="bg1"/>
                </a:solidFill>
              </a:rPr>
              <a:t>Todo</a:t>
            </a:r>
            <a:r>
              <a:rPr lang="en-US" u="sng" dirty="0">
                <a:solidFill>
                  <a:schemeClr val="bg1"/>
                </a:solidFill>
              </a:rPr>
              <a:t> table create statement</a:t>
            </a: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bg1"/>
                </a:solidFill>
              </a:rPr>
              <a:t>private static final String </a:t>
            </a:r>
            <a:r>
              <a:rPr lang="en-US" b="1" i="1" dirty="0">
                <a:solidFill>
                  <a:schemeClr val="bg1"/>
                </a:solidFill>
              </a:rPr>
              <a:t>CREATE_TABLE_TODO = "CREATE TABLE "</a:t>
            </a:r>
          </a:p>
          <a:p>
            <a:r>
              <a:rPr lang="en-US" dirty="0">
                <a:solidFill>
                  <a:schemeClr val="bg1"/>
                </a:solidFill>
              </a:rPr>
              <a:t>			+ </a:t>
            </a:r>
            <a:r>
              <a:rPr lang="en-US" i="1" dirty="0">
                <a:solidFill>
                  <a:schemeClr val="bg1"/>
                </a:solidFill>
              </a:rPr>
              <a:t>TABLE_TODO + "(" + KEY_ID + " INTEGER PRIMARY KEY," + KEY_TODO</a:t>
            </a:r>
          </a:p>
          <a:p>
            <a:r>
              <a:rPr lang="en-US" dirty="0">
                <a:solidFill>
                  <a:schemeClr val="bg1"/>
                </a:solidFill>
              </a:rPr>
              <a:t>			+ " TEXT," + </a:t>
            </a:r>
            <a:r>
              <a:rPr lang="en-US" i="1" dirty="0">
                <a:solidFill>
                  <a:schemeClr val="bg1"/>
                </a:solidFill>
              </a:rPr>
              <a:t>KEY_STATUS + " INTEGER," + KEY_CREATED_AT</a:t>
            </a:r>
          </a:p>
          <a:p>
            <a:r>
              <a:rPr lang="en-US" dirty="0">
                <a:solidFill>
                  <a:schemeClr val="bg1"/>
                </a:solidFill>
              </a:rPr>
              <a:t>			+ " DATETIME" + ")";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	// Tag table create statement</a:t>
            </a: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bg1"/>
                </a:solidFill>
              </a:rPr>
              <a:t>private static final String </a:t>
            </a:r>
            <a:r>
              <a:rPr lang="en-US" b="1" i="1" dirty="0">
                <a:solidFill>
                  <a:schemeClr val="bg1"/>
                </a:solidFill>
              </a:rPr>
              <a:t>CREATE_TABLE_TAG = "CREATE TABLE " + TABLE_TAG</a:t>
            </a:r>
          </a:p>
          <a:p>
            <a:r>
              <a:rPr lang="en-US" dirty="0">
                <a:solidFill>
                  <a:schemeClr val="bg1"/>
                </a:solidFill>
              </a:rPr>
              <a:t>			+ "(" + </a:t>
            </a:r>
            <a:r>
              <a:rPr lang="en-US" i="1" dirty="0">
                <a:solidFill>
                  <a:schemeClr val="bg1"/>
                </a:solidFill>
              </a:rPr>
              <a:t>KEY_ID + " INTEGER PRIMARY KEY," + KEY_TAG_NAME + " TEXT,"</a:t>
            </a:r>
          </a:p>
          <a:p>
            <a:r>
              <a:rPr lang="en-US" dirty="0">
                <a:solidFill>
                  <a:schemeClr val="bg1"/>
                </a:solidFill>
              </a:rPr>
              <a:t>			+ </a:t>
            </a:r>
            <a:r>
              <a:rPr lang="en-US" i="1" dirty="0">
                <a:solidFill>
                  <a:schemeClr val="bg1"/>
                </a:solidFill>
              </a:rPr>
              <a:t>KEY_CREATED_AT + " DATETIME" + ")";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	// </a:t>
            </a:r>
            <a:r>
              <a:rPr lang="en-US" dirty="0" err="1">
                <a:solidFill>
                  <a:schemeClr val="bg1"/>
                </a:solidFill>
              </a:rPr>
              <a:t>todo_tag</a:t>
            </a:r>
            <a:r>
              <a:rPr lang="en-US" dirty="0">
                <a:solidFill>
                  <a:schemeClr val="bg1"/>
                </a:solidFill>
              </a:rPr>
              <a:t> table create statement</a:t>
            </a: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b="1" dirty="0">
                <a:solidFill>
                  <a:schemeClr val="bg1"/>
                </a:solidFill>
              </a:rPr>
              <a:t>private static final String </a:t>
            </a:r>
            <a:r>
              <a:rPr lang="en-US" b="1" i="1" dirty="0">
                <a:solidFill>
                  <a:schemeClr val="bg1"/>
                </a:solidFill>
              </a:rPr>
              <a:t>CREATE_TABLE_TODO_TAG = "CREATE TABLE "</a:t>
            </a:r>
          </a:p>
          <a:p>
            <a:r>
              <a:rPr lang="en-US" dirty="0">
                <a:solidFill>
                  <a:schemeClr val="bg1"/>
                </a:solidFill>
              </a:rPr>
              <a:t>			+ </a:t>
            </a:r>
            <a:r>
              <a:rPr lang="en-US" i="1" dirty="0">
                <a:solidFill>
                  <a:schemeClr val="bg1"/>
                </a:solidFill>
              </a:rPr>
              <a:t>TABLE_TODO_TAG + "(" + KEY_ID + " INTEGER PRIMARY KEY,"</a:t>
            </a:r>
          </a:p>
          <a:p>
            <a:r>
              <a:rPr lang="en-US" dirty="0">
                <a:solidFill>
                  <a:schemeClr val="bg1"/>
                </a:solidFill>
              </a:rPr>
              <a:t>			+ </a:t>
            </a:r>
            <a:r>
              <a:rPr lang="en-US" i="1" dirty="0">
                <a:solidFill>
                  <a:schemeClr val="bg1"/>
                </a:solidFill>
              </a:rPr>
              <a:t>KEY_TODO_ID + " INTEGER," + KEY_TAG_ID + " INTEGER,"</a:t>
            </a:r>
          </a:p>
          <a:p>
            <a:r>
              <a:rPr lang="en-US" dirty="0">
                <a:solidFill>
                  <a:schemeClr val="bg1"/>
                </a:solidFill>
              </a:rPr>
              <a:t>			+ </a:t>
            </a:r>
            <a:r>
              <a:rPr lang="en-US" i="1" dirty="0">
                <a:solidFill>
                  <a:schemeClr val="bg1"/>
                </a:solidFill>
              </a:rPr>
              <a:t>KEY_CREATED_AT + " DATETIME" + ")";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686470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655320" y="1231642"/>
            <a:ext cx="7467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 algn="ctr">
              <a:spcBef>
                <a:spcPts val="1200"/>
              </a:spcBef>
              <a:buFont typeface="Arial" charset="0"/>
              <a:buNone/>
            </a:pPr>
            <a:endParaRPr lang="en-US" sz="1800" dirty="0" smtClean="0">
              <a:solidFill>
                <a:prstClr val="white"/>
              </a:solidFill>
            </a:endParaRP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Recruit 70 “Best Fit” Consulting Employees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Build out a Marketing team dedicated to recruiting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Formalize training program for new recruiters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Build out fully functioning offshore recruiting team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Implement call quality feedback loops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Coach and Mentor recruiters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Improve daily efficiency for recruiting team</a:t>
            </a: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 </a:t>
            </a:r>
            <a:r>
              <a:rPr lang="en-AU" sz="1000" dirty="0" smtClean="0"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latin typeface="Arial" pitchFamily="34" charset="0"/>
                <a:cs typeface="Arial" pitchFamily="34" charset="0"/>
              </a:rPr>
              <a:pPr algn="r"/>
              <a:t>63</a:t>
            </a:fld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-218152"/>
            <a:ext cx="8991600" cy="5632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solidFill>
                <a:srgbClr val="646464"/>
              </a:solidFill>
              <a:latin typeface="Monaco"/>
            </a:endParaRPr>
          </a:p>
          <a:p>
            <a:r>
              <a:rPr lang="en-US" dirty="0" smtClean="0">
                <a:solidFill>
                  <a:srgbClr val="646464"/>
                </a:solidFill>
                <a:latin typeface="Monaco"/>
              </a:rPr>
              <a:t>@</a:t>
            </a:r>
            <a:r>
              <a:rPr lang="en-US" dirty="0">
                <a:solidFill>
                  <a:srgbClr val="646464"/>
                </a:solidFill>
                <a:latin typeface="Monaco"/>
              </a:rPr>
              <a:t>Override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/>
              </a:rPr>
              <a:t>onCreate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b="1" dirty="0" err="1">
                <a:solidFill>
                  <a:srgbClr val="000000"/>
                </a:solidFill>
                <a:latin typeface="Monaco"/>
              </a:rPr>
              <a:t>SQLiteDatabase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/>
              </a:rPr>
              <a:t>db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) {</a:t>
            </a:r>
          </a:p>
          <a:p>
            <a:endParaRPr lang="en-US" dirty="0">
              <a:latin typeface="Monaco"/>
            </a:endParaRP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	</a:t>
            </a:r>
            <a:r>
              <a:rPr lang="en-US" dirty="0">
                <a:solidFill>
                  <a:srgbClr val="3F7F5F"/>
                </a:solidFill>
                <a:latin typeface="Monaco"/>
              </a:rPr>
              <a:t>// creating required tables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/>
              </a:rPr>
              <a:t>db.execSQL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i="1" dirty="0">
                <a:solidFill>
                  <a:srgbClr val="0000C0"/>
                </a:solidFill>
                <a:latin typeface="Monaco"/>
              </a:rPr>
              <a:t>CREATE_TABLE_TODO</a:t>
            </a:r>
            <a:r>
              <a:rPr lang="en-US" i="1" dirty="0">
                <a:solidFill>
                  <a:srgbClr val="000000"/>
                </a:solidFill>
                <a:latin typeface="Monaco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/>
              </a:rPr>
              <a:t>db.execSQL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i="1" dirty="0">
                <a:solidFill>
                  <a:srgbClr val="0000C0"/>
                </a:solidFill>
                <a:latin typeface="Monaco"/>
              </a:rPr>
              <a:t>CREATE_TABLE_TAG</a:t>
            </a:r>
            <a:r>
              <a:rPr lang="en-US" i="1" dirty="0">
                <a:solidFill>
                  <a:srgbClr val="000000"/>
                </a:solidFill>
                <a:latin typeface="Monaco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/>
              </a:rPr>
              <a:t>db.execSQL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i="1" dirty="0">
                <a:solidFill>
                  <a:srgbClr val="0000C0"/>
                </a:solidFill>
                <a:latin typeface="Monaco"/>
              </a:rPr>
              <a:t>CREATE_TABLE_TODO_TAG</a:t>
            </a:r>
            <a:r>
              <a:rPr lang="en-US" i="1" dirty="0">
                <a:solidFill>
                  <a:srgbClr val="000000"/>
                </a:solidFill>
                <a:latin typeface="Monaco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}</a:t>
            </a:r>
          </a:p>
          <a:p>
            <a:endParaRPr lang="en-US" dirty="0">
              <a:latin typeface="Monaco"/>
            </a:endParaRP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dirty="0">
                <a:solidFill>
                  <a:srgbClr val="646464"/>
                </a:solidFill>
                <a:latin typeface="Monaco"/>
              </a:rPr>
              <a:t>@Override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/>
              </a:rPr>
              <a:t>onUpgrade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b="1" dirty="0" err="1">
                <a:solidFill>
                  <a:srgbClr val="000000"/>
                </a:solidFill>
                <a:latin typeface="Monaco"/>
              </a:rPr>
              <a:t>SQLiteDatabase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/>
              </a:rPr>
              <a:t>db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, </a:t>
            </a:r>
            <a:r>
              <a:rPr lang="en-US" b="1" dirty="0" err="1">
                <a:solidFill>
                  <a:srgbClr val="7F0055"/>
                </a:solidFill>
                <a:latin typeface="Monaco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/>
              </a:rPr>
              <a:t>oldVersion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, </a:t>
            </a:r>
            <a:r>
              <a:rPr lang="en-US" b="1" dirty="0" err="1">
                <a:solidFill>
                  <a:srgbClr val="7F0055"/>
                </a:solidFill>
                <a:latin typeface="Monaco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/>
              </a:rPr>
              <a:t>newVersion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	</a:t>
            </a:r>
            <a:r>
              <a:rPr lang="en-US" dirty="0">
                <a:solidFill>
                  <a:srgbClr val="3F7F5F"/>
                </a:solidFill>
                <a:latin typeface="Monaco"/>
              </a:rPr>
              <a:t>// on upgrade drop older tables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/>
              </a:rPr>
              <a:t>db.execSQL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/>
              </a:rPr>
              <a:t>"DROP TABLE IF EXISTS "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 + </a:t>
            </a:r>
            <a:r>
              <a:rPr lang="en-US" i="1" dirty="0">
                <a:solidFill>
                  <a:srgbClr val="0000C0"/>
                </a:solidFill>
                <a:latin typeface="Monaco"/>
              </a:rPr>
              <a:t>TABLE_TODO</a:t>
            </a:r>
            <a:r>
              <a:rPr lang="en-US" i="1" dirty="0">
                <a:solidFill>
                  <a:srgbClr val="000000"/>
                </a:solidFill>
                <a:latin typeface="Monaco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/>
              </a:rPr>
              <a:t>db.execSQL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/>
              </a:rPr>
              <a:t>"DROP TABLE IF EXISTS "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 + </a:t>
            </a:r>
            <a:r>
              <a:rPr lang="en-US" i="1" dirty="0">
                <a:solidFill>
                  <a:srgbClr val="0000C0"/>
                </a:solidFill>
                <a:latin typeface="Monaco"/>
              </a:rPr>
              <a:t>TABLE_TAG</a:t>
            </a:r>
            <a:r>
              <a:rPr lang="en-US" i="1" dirty="0">
                <a:solidFill>
                  <a:srgbClr val="000000"/>
                </a:solidFill>
                <a:latin typeface="Monaco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/>
              </a:rPr>
              <a:t>db.execSQL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/>
              </a:rPr>
              <a:t>"DROP TABLE IF EXISTS "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 + </a:t>
            </a:r>
            <a:r>
              <a:rPr lang="en-US" i="1" dirty="0">
                <a:solidFill>
                  <a:srgbClr val="0000C0"/>
                </a:solidFill>
                <a:latin typeface="Monaco"/>
              </a:rPr>
              <a:t>TABLE_TODO_TAG</a:t>
            </a:r>
            <a:r>
              <a:rPr lang="en-US" i="1" dirty="0">
                <a:solidFill>
                  <a:srgbClr val="000000"/>
                </a:solidFill>
                <a:latin typeface="Monaco"/>
              </a:rPr>
              <a:t>);</a:t>
            </a:r>
          </a:p>
          <a:p>
            <a:endParaRPr lang="en-US" dirty="0">
              <a:latin typeface="Monaco"/>
            </a:endParaRP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	</a:t>
            </a:r>
            <a:r>
              <a:rPr lang="en-US" dirty="0">
                <a:solidFill>
                  <a:srgbClr val="3F7F5F"/>
                </a:solidFill>
                <a:latin typeface="Monaco"/>
              </a:rPr>
              <a:t>// create new tables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/>
              </a:rPr>
              <a:t>onCreate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Monaco"/>
              </a:rPr>
              <a:t>db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273887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1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-69012" y="-95534"/>
            <a:ext cx="9213012" cy="6243634"/>
          </a:xfrm>
          <a:prstGeom prst="rect">
            <a:avLst/>
          </a:prstGeom>
          <a:pattFill prst="smCheck">
            <a:fgClr>
              <a:schemeClr val="bg2">
                <a:lumMod val="5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28700" y="2743200"/>
            <a:ext cx="7086600" cy="78319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 smtClean="0">
                <a:latin typeface="Arial" pitchFamily="34" charset="0"/>
                <a:cs typeface="Arial" pitchFamily="34" charset="0"/>
              </a:rPr>
              <a:t>Sychronization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84759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655320" y="1231642"/>
            <a:ext cx="7467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 algn="ctr">
              <a:spcBef>
                <a:spcPts val="1200"/>
              </a:spcBef>
              <a:buFont typeface="Arial" charset="0"/>
              <a:buNone/>
            </a:pPr>
            <a:endParaRPr lang="en-US" sz="1800" dirty="0" smtClean="0">
              <a:solidFill>
                <a:prstClr val="white"/>
              </a:solidFill>
            </a:endParaRP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Recruit 70 “Best Fit” Consulting Employees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Build out a Marketing team dedicated to recruiting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Formalize training program for new recruiters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Build out fully functioning offshore recruiting team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Implement call quality feedback loops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Coach and Mentor recruiters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Improve daily efficiency for recruiting team</a:t>
            </a: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 </a:t>
            </a:r>
            <a:r>
              <a:rPr lang="en-AU" sz="1000" dirty="0" smtClean="0"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66701" y="228600"/>
            <a:ext cx="8610599" cy="7620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3200" b="1" dirty="0" smtClean="0">
                <a:solidFill>
                  <a:srgbClr val="000000"/>
                </a:solidFill>
                <a:latin typeface="Arial"/>
                <a:cs typeface="Arial"/>
              </a:rPr>
              <a:t>Topic #4</a:t>
            </a:r>
            <a:endParaRPr lang="en-US" sz="32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latin typeface="Arial" pitchFamily="34" charset="0"/>
                <a:cs typeface="Arial" pitchFamily="34" charset="0"/>
              </a:rPr>
              <a:pPr algn="r"/>
              <a:t>65</a:t>
            </a:fld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5" descr="androids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971800"/>
            <a:ext cx="5105400" cy="195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685800" y="2209800"/>
            <a:ext cx="7772400" cy="990600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How to sync Remote MySQL DB to SQLite on Android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742450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 </a:t>
            </a:r>
            <a:r>
              <a:rPr lang="en-AU" sz="1000" dirty="0" smtClean="0"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latin typeface="Arial" pitchFamily="34" charset="0"/>
                <a:cs typeface="Arial" pitchFamily="34" charset="0"/>
              </a:rPr>
              <a:pPr algn="r"/>
              <a:t>66</a:t>
            </a:fld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estful_ws_flo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8600"/>
            <a:ext cx="7620000" cy="567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24971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 </a:t>
            </a:r>
            <a:r>
              <a:rPr lang="en-AU" sz="1000" dirty="0" smtClean="0"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latin typeface="Arial" pitchFamily="34" charset="0"/>
                <a:cs typeface="Arial" pitchFamily="34" charset="0"/>
              </a:rPr>
              <a:pPr algn="r"/>
              <a:t>67</a:t>
            </a:fld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mysql_sqlite_step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49" y="381000"/>
            <a:ext cx="8173451" cy="564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04881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655320" y="1231642"/>
            <a:ext cx="7467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 algn="ctr">
              <a:spcBef>
                <a:spcPts val="1200"/>
              </a:spcBef>
              <a:buFont typeface="Arial" charset="0"/>
              <a:buNone/>
            </a:pPr>
            <a:endParaRPr lang="en-US" sz="1800" dirty="0" smtClean="0">
              <a:solidFill>
                <a:prstClr val="white"/>
              </a:solidFill>
            </a:endParaRP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Recruit 70 “Best Fit” Consulting Employees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Build out a Marketing team dedicated to recruiting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Formalize training program for new recruiters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Build out fully functioning offshore recruiting team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Implement call quality feedback loops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Coach and Mentor recruiters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Improve daily efficiency for recruiting team</a:t>
            </a: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 </a:t>
            </a:r>
            <a:r>
              <a:rPr lang="en-AU" sz="1000" dirty="0" smtClean="0"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66701" y="228600"/>
            <a:ext cx="8610599" cy="7620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3200" b="1" dirty="0" smtClean="0">
                <a:solidFill>
                  <a:srgbClr val="000000"/>
                </a:solidFill>
                <a:latin typeface="Arial"/>
                <a:cs typeface="Arial"/>
              </a:rPr>
              <a:t>Topic #5</a:t>
            </a:r>
            <a:endParaRPr lang="en-US" sz="32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latin typeface="Arial" pitchFamily="34" charset="0"/>
                <a:cs typeface="Arial" pitchFamily="34" charset="0"/>
              </a:rPr>
              <a:pPr algn="r"/>
              <a:t>68</a:t>
            </a:fld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5" descr="androids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971800"/>
            <a:ext cx="5105400" cy="195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685800" y="2209800"/>
            <a:ext cx="7772400" cy="990600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algn="ctr">
              <a:defRPr/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How to sync SQLite on Android to MySQL DB?</a:t>
            </a:r>
          </a:p>
          <a:p>
            <a:pPr algn="ctr">
              <a:defRPr/>
            </a:pPr>
            <a:endParaRPr lang="en-US" sz="3600" b="1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18891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 </a:t>
            </a:r>
            <a:r>
              <a:rPr lang="en-AU" sz="1000" dirty="0" smtClean="0"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latin typeface="Arial" pitchFamily="34" charset="0"/>
                <a:cs typeface="Arial" pitchFamily="34" charset="0"/>
              </a:rPr>
              <a:pPr algn="r"/>
              <a:t>69</a:t>
            </a:fld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qlite_mysql_step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8467"/>
            <a:ext cx="556260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9914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4</a:t>
            </a: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#File Storage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7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6200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q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7696200" y="4876800"/>
            <a:ext cx="1219200" cy="990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Screen Shot 2014-02-19 at 7.08.3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0"/>
            <a:ext cx="2819400" cy="2819400"/>
          </a:xfrm>
          <a:prstGeom prst="rect">
            <a:avLst/>
          </a:prstGeom>
        </p:spPr>
      </p:pic>
      <p:pic>
        <p:nvPicPr>
          <p:cNvPr id="11" name="Picture 10" descr="Screen Shot 2014-02-19 at 7.08.4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524000"/>
            <a:ext cx="1841500" cy="1302524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048000" y="1371600"/>
            <a:ext cx="3276600" cy="685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ular Callout 22"/>
          <p:cNvSpPr/>
          <p:nvPr/>
        </p:nvSpPr>
        <p:spPr>
          <a:xfrm>
            <a:off x="5486400" y="685800"/>
            <a:ext cx="1143000" cy="533400"/>
          </a:xfrm>
          <a:prstGeom prst="wedgeRoundRectCallout">
            <a:avLst>
              <a:gd name="adj1" fmla="val 62508"/>
              <a:gd name="adj2" fmla="val 102180"/>
              <a:gd name="adj3" fmla="val 16667"/>
            </a:avLst>
          </a:prstGeom>
          <a:solidFill>
            <a:schemeClr val="accent5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Shopping Sites</a:t>
            </a:r>
            <a:endParaRPr lang="en-US" dirty="0"/>
          </a:p>
        </p:txBody>
      </p:sp>
      <p:pic>
        <p:nvPicPr>
          <p:cNvPr id="7" name="Picture 6" descr="Screen Shot 2014-02-19 at 7.45.05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573395"/>
            <a:ext cx="1066800" cy="1255405"/>
          </a:xfrm>
          <a:prstGeom prst="rect">
            <a:avLst/>
          </a:prstGeom>
        </p:spPr>
      </p:pic>
      <p:sp>
        <p:nvSpPr>
          <p:cNvPr id="22" name="Bent Arrow 21"/>
          <p:cNvSpPr/>
          <p:nvPr/>
        </p:nvSpPr>
        <p:spPr>
          <a:xfrm rot="10800000">
            <a:off x="6705600" y="1600200"/>
            <a:ext cx="2362200" cy="4191000"/>
          </a:xfrm>
          <a:prstGeom prst="bentArrow">
            <a:avLst>
              <a:gd name="adj1" fmla="val 2639"/>
              <a:gd name="adj2" fmla="val 9280"/>
              <a:gd name="adj3" fmla="val 28841"/>
              <a:gd name="adj4" fmla="val 43750"/>
            </a:avLst>
          </a:prstGeom>
          <a:solidFill>
            <a:srgbClr val="95373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6" name="Picture 15" descr="Screen Shot 2014-02-19 at 7.50.51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4267200"/>
            <a:ext cx="1295400" cy="172392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41579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  <p:bldP spid="2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1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-69012" y="-95534"/>
            <a:ext cx="9213012" cy="6243634"/>
          </a:xfrm>
          <a:prstGeom prst="rect">
            <a:avLst/>
          </a:prstGeom>
          <a:pattFill prst="smCheck">
            <a:fgClr>
              <a:schemeClr val="bg2">
                <a:lumMod val="5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28700" y="2743200"/>
            <a:ext cx="7086600" cy="78319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Arial" pitchFamily="34" charset="0"/>
                <a:cs typeface="Arial" pitchFamily="34" charset="0"/>
              </a:rPr>
              <a:t>EXERCISE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227527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655320" y="1231642"/>
            <a:ext cx="7467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 algn="ctr">
              <a:spcBef>
                <a:spcPts val="1200"/>
              </a:spcBef>
              <a:buFont typeface="Arial" charset="0"/>
              <a:buNone/>
            </a:pPr>
            <a:endParaRPr lang="en-US" sz="1800" dirty="0" smtClean="0">
              <a:solidFill>
                <a:prstClr val="white"/>
              </a:solidFill>
            </a:endParaRP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Recruit 70 “Best Fit” Consulting Employees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Build out a Marketing team dedicated to recruiting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Formalize training program for new recruiters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Build out fully functioning offshore recruiting team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Implement call quality feedback loops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Coach and Mentor recruiters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Improve daily efficiency for recruiting team</a:t>
            </a: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75260" y="685801"/>
            <a:ext cx="8793480" cy="5410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>
              <a:spcBef>
                <a:spcPct val="20000"/>
              </a:spcBef>
              <a:spcAft>
                <a:spcPts val="600"/>
              </a:spcAft>
              <a:buBlip>
                <a:blip r:embed="rId4"/>
              </a:buBlip>
            </a:pPr>
            <a:r>
              <a:rPr lang="en-US" sz="2400" dirty="0" smtClean="0">
                <a:solidFill>
                  <a:srgbClr val="000000"/>
                </a:solidFill>
              </a:rPr>
              <a:t>Create </a:t>
            </a:r>
            <a:r>
              <a:rPr lang="en-US" sz="2400" dirty="0">
                <a:solidFill>
                  <a:srgbClr val="000000"/>
                </a:solidFill>
              </a:rPr>
              <a:t>a</a:t>
            </a:r>
            <a:r>
              <a:rPr lang="en-US" sz="2400" dirty="0" smtClean="0">
                <a:solidFill>
                  <a:srgbClr val="000000"/>
                </a:solidFill>
              </a:rPr>
              <a:t> application which implements the data manipulation commands used in </a:t>
            </a:r>
            <a:r>
              <a:rPr lang="en-US" sz="2400" dirty="0" err="1" smtClean="0">
                <a:solidFill>
                  <a:srgbClr val="000000"/>
                </a:solidFill>
              </a:rPr>
              <a:t>sqlite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Blip>
                <a:blip r:embed="rId4"/>
              </a:buBlip>
            </a:pPr>
            <a:r>
              <a:rPr lang="en-US" sz="2400" dirty="0" smtClean="0">
                <a:solidFill>
                  <a:srgbClr val="000000"/>
                </a:solidFill>
              </a:rPr>
              <a:t>Create an application having multiple tables in the application.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Blip>
                <a:blip r:embed="rId4"/>
              </a:buBlip>
            </a:pPr>
            <a:r>
              <a:rPr lang="en-US" sz="2400" dirty="0" smtClean="0">
                <a:solidFill>
                  <a:srgbClr val="000000"/>
                </a:solidFill>
              </a:rPr>
              <a:t>Design an application which uses </a:t>
            </a:r>
            <a:r>
              <a:rPr lang="en-US" sz="2400" dirty="0" err="1" smtClean="0">
                <a:solidFill>
                  <a:srgbClr val="000000"/>
                </a:solidFill>
              </a:rPr>
              <a:t>atleast</a:t>
            </a:r>
            <a:r>
              <a:rPr lang="en-US" sz="2400" dirty="0" smtClean="0">
                <a:solidFill>
                  <a:srgbClr val="000000"/>
                </a:solidFill>
              </a:rPr>
              <a:t> one of the system-defined content providers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Blip>
                <a:blip r:embed="rId4"/>
              </a:buBlip>
            </a:pP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Exercise</a:t>
            </a:r>
            <a:endParaRPr lang="en-US" sz="28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71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38868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1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-69012" y="-95534"/>
            <a:ext cx="9213012" cy="6243634"/>
          </a:xfrm>
          <a:prstGeom prst="rect">
            <a:avLst/>
          </a:prstGeom>
          <a:pattFill prst="smCheck">
            <a:fgClr>
              <a:schemeClr val="bg2">
                <a:lumMod val="5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28700" y="2743200"/>
            <a:ext cx="7086600" cy="78319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Shared Preferences</a:t>
            </a:r>
            <a:endParaRPr lang="en-US" sz="4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804517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73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 descr="Screen Shot 2014-04-14 at 11.21.5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88" y="228600"/>
            <a:ext cx="9144000" cy="58674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391400" y="4876800"/>
            <a:ext cx="1752600" cy="1143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53647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74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 descr="Screen Shot 2014-04-14 at 11.21.2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"/>
            <a:ext cx="9144000" cy="54102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543800" y="4572000"/>
            <a:ext cx="1600200" cy="1447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99614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75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 descr="Screen Shot 2014-04-14 at 11.23.0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54864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91400" y="4876800"/>
            <a:ext cx="1752600" cy="1143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547895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76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 descr="Screen Shot 2014-04-14 at 11.26.0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"/>
            <a:ext cx="9144000" cy="54102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91400" y="4876800"/>
            <a:ext cx="1752600" cy="1143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94238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77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 descr="Screen Shot 2014-04-14 at 11.26.5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"/>
            <a:ext cx="9144000" cy="54864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91400" y="4876800"/>
            <a:ext cx="1752600" cy="1143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58761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655320" y="1231642"/>
            <a:ext cx="7467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 algn="ctr">
              <a:spcBef>
                <a:spcPts val="1200"/>
              </a:spcBef>
              <a:buFont typeface="Arial" charset="0"/>
              <a:buNone/>
            </a:pPr>
            <a:endParaRPr lang="en-US" sz="1800" dirty="0" smtClean="0">
              <a:solidFill>
                <a:prstClr val="white"/>
              </a:solidFill>
            </a:endParaRP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Recruit 70 “Best Fit” Consulting Employees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Build out a Marketing team dedicated to recruiting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Formalize training program for new recruiters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Build out fully functioning offshore recruiting team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Implement call quality feedback loops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Coach and Mentor recruiters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Improve daily efficiency for recruiting team</a:t>
            </a: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Example</a:t>
            </a:r>
            <a:endParaRPr lang="en-US" sz="28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78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 descr="Screen Shot 2014-02-20 at 11.23.5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8500"/>
            <a:ext cx="9144000" cy="545981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686800" y="5410200"/>
            <a:ext cx="457200" cy="685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311703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655320" y="1231642"/>
            <a:ext cx="7467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 algn="ctr">
              <a:spcBef>
                <a:spcPts val="1200"/>
              </a:spcBef>
              <a:buFont typeface="Arial" charset="0"/>
              <a:buNone/>
            </a:pPr>
            <a:endParaRPr lang="en-US" sz="1800" dirty="0" smtClean="0">
              <a:solidFill>
                <a:prstClr val="white"/>
              </a:solidFill>
            </a:endParaRP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Recruit 70 “Best Fit” Consulting Employees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Build out a Marketing team dedicated to recruiting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Formalize training program for new recruiters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Build out fully functioning offshore recruiting team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Implement call quality feedback loops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Coach and Mentor recruiters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Improve daily efficiency for recruiting team</a:t>
            </a: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Erase Completely</a:t>
            </a:r>
            <a:endParaRPr lang="en-US" sz="28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79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686800" y="5410200"/>
            <a:ext cx="457200" cy="685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Screen Shot 2014-02-20 at 8.38.2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9144000" cy="540121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172200" y="5486400"/>
            <a:ext cx="2971800" cy="609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358105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5</a:t>
            </a: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#Cloud Storage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8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6200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q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7696200" y="4876800"/>
            <a:ext cx="1219200" cy="990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Screen Shot 2014-02-19 at 7.08.3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0"/>
            <a:ext cx="2819400" cy="2819400"/>
          </a:xfrm>
          <a:prstGeom prst="rect">
            <a:avLst/>
          </a:prstGeom>
        </p:spPr>
      </p:pic>
      <p:pic>
        <p:nvPicPr>
          <p:cNvPr id="11" name="Picture 10" descr="Screen Shot 2014-02-19 at 7.08.4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524000"/>
            <a:ext cx="1841500" cy="1302524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048000" y="1371600"/>
            <a:ext cx="3276600" cy="685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Screen Shot 2014-02-19 at 7.09.32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124200"/>
            <a:ext cx="2362200" cy="1503991"/>
          </a:xfrm>
          <a:prstGeom prst="rect">
            <a:avLst/>
          </a:prstGeom>
        </p:spPr>
      </p:pic>
      <p:sp>
        <p:nvSpPr>
          <p:cNvPr id="23" name="Rounded Rectangular Callout 22"/>
          <p:cNvSpPr/>
          <p:nvPr/>
        </p:nvSpPr>
        <p:spPr>
          <a:xfrm>
            <a:off x="5486400" y="685800"/>
            <a:ext cx="1143000" cy="533400"/>
          </a:xfrm>
          <a:prstGeom prst="wedgeRoundRectCallout">
            <a:avLst>
              <a:gd name="adj1" fmla="val 62508"/>
              <a:gd name="adj2" fmla="val 102180"/>
              <a:gd name="adj3" fmla="val 16667"/>
            </a:avLst>
          </a:prstGeom>
          <a:solidFill>
            <a:schemeClr val="accent5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Shopping Sites</a:t>
            </a:r>
            <a:endParaRPr lang="en-US" dirty="0"/>
          </a:p>
        </p:txBody>
      </p:sp>
      <p:pic>
        <p:nvPicPr>
          <p:cNvPr id="5" name="Picture 4" descr="Screen Shot 2014-02-19 at 7.09.48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438400"/>
            <a:ext cx="4191000" cy="921732"/>
          </a:xfrm>
          <a:prstGeom prst="rect">
            <a:avLst/>
          </a:prstGeom>
        </p:spPr>
      </p:pic>
      <p:sp>
        <p:nvSpPr>
          <p:cNvPr id="26" name="Bent-Up Arrow 25"/>
          <p:cNvSpPr/>
          <p:nvPr/>
        </p:nvSpPr>
        <p:spPr>
          <a:xfrm rot="5400000">
            <a:off x="3657600" y="4267200"/>
            <a:ext cx="1066800" cy="1828800"/>
          </a:xfrm>
          <a:prstGeom prst="bentUpArrow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Bent Arrow 26"/>
          <p:cNvSpPr/>
          <p:nvPr/>
        </p:nvSpPr>
        <p:spPr>
          <a:xfrm rot="10800000">
            <a:off x="6781800" y="3352800"/>
            <a:ext cx="1143000" cy="1828800"/>
          </a:xfrm>
          <a:prstGeom prst="bentArrow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 descr="Screen Shot 2014-02-19 at 7.45.05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718" y="685800"/>
            <a:ext cx="971282" cy="1143000"/>
          </a:xfrm>
          <a:prstGeom prst="rect">
            <a:avLst/>
          </a:prstGeom>
        </p:spPr>
      </p:pic>
      <p:sp>
        <p:nvSpPr>
          <p:cNvPr id="22" name="Bent Arrow 21"/>
          <p:cNvSpPr/>
          <p:nvPr/>
        </p:nvSpPr>
        <p:spPr>
          <a:xfrm rot="10800000">
            <a:off x="6705600" y="1600200"/>
            <a:ext cx="2362200" cy="4191000"/>
          </a:xfrm>
          <a:prstGeom prst="bentArrow">
            <a:avLst>
              <a:gd name="adj1" fmla="val 2639"/>
              <a:gd name="adj2" fmla="val 9280"/>
              <a:gd name="adj3" fmla="val 28841"/>
              <a:gd name="adj4" fmla="val 43750"/>
            </a:avLst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loud Callout 15"/>
          <p:cNvSpPr/>
          <p:nvPr/>
        </p:nvSpPr>
        <p:spPr>
          <a:xfrm>
            <a:off x="5029200" y="4419600"/>
            <a:ext cx="1828800" cy="1447800"/>
          </a:xfrm>
          <a:prstGeom prst="cloudCallout">
            <a:avLst/>
          </a:prstGeom>
          <a:solidFill>
            <a:schemeClr val="tx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Cloud Storage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80246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  <p:bldP spid="26" grpId="0" animBg="1"/>
      <p:bldP spid="27" grpId="0" animBg="1"/>
      <p:bldP spid="22" grpId="0" animBg="1"/>
      <p:bldP spid="1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655320" y="1231642"/>
            <a:ext cx="7467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 algn="ctr">
              <a:spcBef>
                <a:spcPts val="1200"/>
              </a:spcBef>
              <a:buFont typeface="Arial" charset="0"/>
              <a:buNone/>
            </a:pPr>
            <a:endParaRPr lang="en-US" sz="1800" dirty="0" smtClean="0">
              <a:solidFill>
                <a:prstClr val="white"/>
              </a:solidFill>
            </a:endParaRP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Recruit 70 “Best Fit” Consulting Employees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Build out a Marketing team dedicated to recruiting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Formalize training program for new recruiters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Build out fully functioning offshore recruiting team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Implement call quality feedback loops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Coach and Mentor recruiters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Improve daily efficiency for recruiting team</a:t>
            </a: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 </a:t>
            </a:r>
            <a:r>
              <a:rPr lang="en-AU" sz="1000" dirty="0" smtClean="0"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66701" y="228600"/>
            <a:ext cx="8610599" cy="7620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3200" b="1" dirty="0" smtClean="0">
                <a:solidFill>
                  <a:srgbClr val="000000"/>
                </a:solidFill>
                <a:latin typeface="Arial"/>
                <a:cs typeface="Arial"/>
              </a:rPr>
              <a:t>Tutorial#1</a:t>
            </a:r>
            <a:endParaRPr lang="en-US" sz="32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latin typeface="Arial" pitchFamily="34" charset="0"/>
                <a:cs typeface="Arial" pitchFamily="34" charset="0"/>
              </a:rPr>
              <a:pPr algn="r"/>
              <a:t>80</a:t>
            </a:fld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5" descr="androids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971800"/>
            <a:ext cx="5105400" cy="195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685800" y="2209800"/>
            <a:ext cx="7772400" cy="9906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Get and Set Values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008540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81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295400" y="15490"/>
            <a:ext cx="77724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Shared Preferences for Persistence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4800" y="457200"/>
            <a:ext cx="27029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We see an example of this: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We create a project: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We also create a layout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6" name="Picture 15" descr="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524000"/>
            <a:ext cx="3886200" cy="4541705"/>
          </a:xfrm>
          <a:prstGeom prst="rect">
            <a:avLst/>
          </a:prstGeom>
        </p:spPr>
      </p:pic>
      <p:pic>
        <p:nvPicPr>
          <p:cNvPr id="17" name="Picture 16" descr="1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1371600"/>
            <a:ext cx="2895600" cy="38247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3794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 </a:t>
            </a:r>
            <a:r>
              <a:rPr lang="en-AU" sz="1000" dirty="0" smtClean="0"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latin typeface="Arial" pitchFamily="34" charset="0"/>
                <a:cs typeface="Arial" pitchFamily="34" charset="0"/>
              </a:rPr>
              <a:pPr algn="r"/>
              <a:t>82</a:t>
            </a:fld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Step#1 : Declare the Main Classes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1143000"/>
            <a:ext cx="8534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/>
              </a:rPr>
              <a:t>SharedActivity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Activity {</a:t>
            </a:r>
          </a:p>
          <a:p>
            <a:r>
              <a:rPr lang="de-DE" dirty="0">
                <a:solidFill>
                  <a:srgbClr val="000000"/>
                </a:solidFill>
                <a:latin typeface="Monaco"/>
              </a:rPr>
              <a:t>	</a:t>
            </a:r>
            <a:r>
              <a:rPr lang="de-DE" dirty="0" err="1">
                <a:solidFill>
                  <a:srgbClr val="000000"/>
                </a:solidFill>
                <a:latin typeface="Monaco"/>
              </a:rPr>
              <a:t>EditText</a:t>
            </a:r>
            <a:r>
              <a:rPr lang="de-DE" dirty="0">
                <a:solidFill>
                  <a:srgbClr val="000000"/>
                </a:solidFill>
                <a:latin typeface="Monaco"/>
              </a:rPr>
              <a:t> </a:t>
            </a:r>
            <a:r>
              <a:rPr lang="de-DE" dirty="0" err="1">
                <a:solidFill>
                  <a:srgbClr val="0000C0"/>
                </a:solidFill>
                <a:latin typeface="Monaco"/>
              </a:rPr>
              <a:t>etset</a:t>
            </a:r>
            <a:r>
              <a:rPr lang="de-DE" dirty="0" err="1">
                <a:solidFill>
                  <a:srgbClr val="000000"/>
                </a:solidFill>
                <a:latin typeface="Monaco"/>
              </a:rPr>
              <a:t>,</a:t>
            </a:r>
            <a:r>
              <a:rPr lang="de-DE" dirty="0" err="1">
                <a:solidFill>
                  <a:srgbClr val="0000C0"/>
                </a:solidFill>
                <a:latin typeface="Monaco"/>
              </a:rPr>
              <a:t>etget</a:t>
            </a:r>
            <a:r>
              <a:rPr lang="de-DE" dirty="0">
                <a:solidFill>
                  <a:srgbClr val="000000"/>
                </a:solidFill>
                <a:latin typeface="Monaco"/>
              </a:rPr>
              <a:t>;</a:t>
            </a:r>
          </a:p>
          <a:p>
            <a:r>
              <a:rPr lang="it-IT" dirty="0">
                <a:solidFill>
                  <a:srgbClr val="000000"/>
                </a:solidFill>
                <a:latin typeface="Monaco"/>
              </a:rPr>
              <a:t>	Button </a:t>
            </a:r>
            <a:r>
              <a:rPr lang="it-IT" dirty="0" err="1">
                <a:solidFill>
                  <a:srgbClr val="0000C0"/>
                </a:solidFill>
                <a:latin typeface="Monaco"/>
              </a:rPr>
              <a:t>btnset</a:t>
            </a:r>
            <a:r>
              <a:rPr lang="it-IT" dirty="0" err="1">
                <a:solidFill>
                  <a:srgbClr val="000000"/>
                </a:solidFill>
                <a:latin typeface="Monaco"/>
              </a:rPr>
              <a:t>,</a:t>
            </a:r>
            <a:r>
              <a:rPr lang="it-IT" dirty="0" err="1">
                <a:solidFill>
                  <a:srgbClr val="0000C0"/>
                </a:solidFill>
                <a:latin typeface="Monaco"/>
              </a:rPr>
              <a:t>btnget</a:t>
            </a:r>
            <a:r>
              <a:rPr lang="it-IT" dirty="0" err="1">
                <a:solidFill>
                  <a:srgbClr val="000000"/>
                </a:solidFill>
                <a:latin typeface="Monaco"/>
              </a:rPr>
              <a:t>,</a:t>
            </a:r>
            <a:r>
              <a:rPr lang="it-IT" dirty="0" err="1">
                <a:solidFill>
                  <a:srgbClr val="0000C0"/>
                </a:solidFill>
                <a:latin typeface="Monaco"/>
              </a:rPr>
              <a:t>btnremove</a:t>
            </a:r>
            <a:r>
              <a:rPr lang="it-IT" dirty="0">
                <a:solidFill>
                  <a:srgbClr val="000000"/>
                </a:solidFill>
                <a:latin typeface="Monaco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</a:t>
            </a:r>
            <a:endParaRPr lang="en-US" dirty="0" smtClean="0">
              <a:solidFill>
                <a:srgbClr val="000000"/>
              </a:solidFill>
              <a:latin typeface="Monaco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Monaco"/>
              </a:rPr>
              <a:t>SharedPreferences</a:t>
            </a:r>
            <a:r>
              <a:rPr lang="en-US" dirty="0" smtClean="0">
                <a:solidFill>
                  <a:srgbClr val="000000"/>
                </a:solidFill>
                <a:latin typeface="Monaco"/>
              </a:rPr>
              <a:t> </a:t>
            </a:r>
            <a:r>
              <a:rPr lang="en-US" dirty="0" err="1">
                <a:solidFill>
                  <a:srgbClr val="0000C0"/>
                </a:solidFill>
                <a:latin typeface="Monaco"/>
              </a:rPr>
              <a:t>app_pref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</a:t>
            </a:r>
            <a:endParaRPr lang="en-US" dirty="0" smtClean="0">
              <a:solidFill>
                <a:srgbClr val="000000"/>
              </a:solidFill>
              <a:latin typeface="Monaco"/>
            </a:endParaRPr>
          </a:p>
          <a:p>
            <a:endParaRPr lang="en-US" dirty="0">
              <a:solidFill>
                <a:srgbClr val="000000"/>
              </a:solidFill>
              <a:latin typeface="Monaco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Monaco"/>
              </a:rPr>
              <a:t>SharedPreferences.Editor</a:t>
            </a:r>
            <a:r>
              <a:rPr lang="en-US" dirty="0" smtClean="0">
                <a:solidFill>
                  <a:srgbClr val="000000"/>
                </a:solidFill>
                <a:latin typeface="Monaco"/>
              </a:rPr>
              <a:t> </a:t>
            </a:r>
            <a:r>
              <a:rPr lang="en-US" dirty="0">
                <a:solidFill>
                  <a:srgbClr val="0000C0"/>
                </a:solidFill>
                <a:latin typeface="Monaco"/>
              </a:rPr>
              <a:t>editor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   </a:t>
            </a:r>
            <a:endParaRPr lang="en-US" dirty="0" smtClean="0">
              <a:solidFill>
                <a:srgbClr val="000000"/>
              </a:solidFill>
              <a:latin typeface="Monaco"/>
            </a:endParaRPr>
          </a:p>
          <a:p>
            <a:endParaRPr lang="en-US" dirty="0">
              <a:solidFill>
                <a:srgbClr val="000000"/>
              </a:solidFill>
              <a:latin typeface="Monaco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onaco"/>
              </a:rPr>
              <a:t> </a:t>
            </a:r>
            <a:r>
              <a:rPr lang="en-US" dirty="0">
                <a:solidFill>
                  <a:srgbClr val="3F5FBF"/>
                </a:solidFill>
                <a:latin typeface="Monaco"/>
              </a:rPr>
              <a:t>/** Called when the activity is first created. */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    </a:t>
            </a:r>
            <a:r>
              <a:rPr lang="en-US" dirty="0">
                <a:solidFill>
                  <a:srgbClr val="646464"/>
                </a:solidFill>
                <a:latin typeface="Monaco"/>
              </a:rPr>
              <a:t>@Override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    </a:t>
            </a:r>
            <a:r>
              <a:rPr lang="en-US" b="1" dirty="0">
                <a:solidFill>
                  <a:srgbClr val="7F0055"/>
                </a:solidFill>
                <a:latin typeface="Monaco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/>
              </a:rPr>
              <a:t>onCreate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(Bundle </a:t>
            </a:r>
            <a:r>
              <a:rPr lang="en-US" b="1" dirty="0" err="1">
                <a:solidFill>
                  <a:srgbClr val="000000"/>
                </a:solidFill>
                <a:latin typeface="Monaco"/>
              </a:rPr>
              <a:t>savedInstanceState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) {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228600" y="2362200"/>
            <a:ext cx="41148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52400" y="3200400"/>
            <a:ext cx="48768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525801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 </a:t>
            </a:r>
            <a:r>
              <a:rPr lang="en-AU" sz="1000" dirty="0" smtClean="0"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latin typeface="Arial" pitchFamily="34" charset="0"/>
                <a:cs typeface="Arial" pitchFamily="34" charset="0"/>
              </a:rPr>
              <a:pPr algn="r"/>
              <a:t>83</a:t>
            </a:fld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Step#2 : Initialize the Classes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1066801"/>
            <a:ext cx="88392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dirty="0">
                <a:solidFill>
                  <a:srgbClr val="646464"/>
                </a:solidFill>
                <a:latin typeface="Monaco"/>
              </a:rPr>
              <a:t>@Override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    </a:t>
            </a:r>
            <a:r>
              <a:rPr lang="en-US" b="1" dirty="0">
                <a:solidFill>
                  <a:srgbClr val="7F0055"/>
                </a:solidFill>
                <a:latin typeface="Monaco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/>
              </a:rPr>
              <a:t>onCreate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(Bundle </a:t>
            </a:r>
            <a:r>
              <a:rPr lang="en-US" b="1" dirty="0" err="1">
                <a:solidFill>
                  <a:srgbClr val="000000"/>
                </a:solidFill>
                <a:latin typeface="Monaco"/>
              </a:rPr>
              <a:t>savedInstanceState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        </a:t>
            </a:r>
            <a:r>
              <a:rPr lang="en-US" b="1" dirty="0" err="1">
                <a:solidFill>
                  <a:srgbClr val="7F0055"/>
                </a:solidFill>
                <a:latin typeface="Monaco"/>
              </a:rPr>
              <a:t>super</a:t>
            </a:r>
            <a:r>
              <a:rPr lang="en-US" b="1" dirty="0" err="1">
                <a:solidFill>
                  <a:srgbClr val="000000"/>
                </a:solidFill>
                <a:latin typeface="Monaco"/>
              </a:rPr>
              <a:t>.onCreate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b="1" dirty="0" err="1">
                <a:solidFill>
                  <a:srgbClr val="000000"/>
                </a:solidFill>
                <a:latin typeface="Monaco"/>
              </a:rPr>
              <a:t>savedInstanceState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Monaco"/>
              </a:rPr>
              <a:t>setContentView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Monaco"/>
              </a:rPr>
              <a:t>R.layout.</a:t>
            </a:r>
            <a:r>
              <a:rPr lang="en-US" i="1" dirty="0" err="1">
                <a:solidFill>
                  <a:srgbClr val="0000C0"/>
                </a:solidFill>
                <a:latin typeface="Monaco"/>
              </a:rPr>
              <a:t>main</a:t>
            </a:r>
            <a:r>
              <a:rPr lang="en-US" i="1" dirty="0">
                <a:solidFill>
                  <a:srgbClr val="000000"/>
                </a:solidFill>
                <a:latin typeface="Monaco"/>
              </a:rPr>
              <a:t>);</a:t>
            </a:r>
          </a:p>
          <a:p>
            <a:r>
              <a:rPr lang="es-ES_tradnl" dirty="0">
                <a:solidFill>
                  <a:srgbClr val="000000"/>
                </a:solidFill>
                <a:latin typeface="Monaco"/>
              </a:rPr>
              <a:t>        </a:t>
            </a:r>
            <a:r>
              <a:rPr lang="es-ES_tradnl" dirty="0">
                <a:solidFill>
                  <a:srgbClr val="3F7F5F"/>
                </a:solidFill>
                <a:latin typeface="Monaco"/>
              </a:rPr>
              <a:t>//</a:t>
            </a:r>
            <a:r>
              <a:rPr lang="es-ES_tradnl" dirty="0" err="1">
                <a:solidFill>
                  <a:srgbClr val="3F7F5F"/>
                </a:solidFill>
                <a:latin typeface="Monaco"/>
              </a:rPr>
              <a:t>Step</a:t>
            </a:r>
            <a:r>
              <a:rPr lang="es-ES_tradnl" dirty="0">
                <a:solidFill>
                  <a:srgbClr val="3F7F5F"/>
                </a:solidFill>
                <a:latin typeface="Monaco"/>
              </a:rPr>
              <a:t> 1 declare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        </a:t>
            </a:r>
            <a:r>
              <a:rPr lang="en-US" dirty="0" err="1">
                <a:solidFill>
                  <a:srgbClr val="0000C0"/>
                </a:solidFill>
                <a:latin typeface="Monaco"/>
              </a:rPr>
              <a:t>app_pref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=</a:t>
            </a:r>
            <a:r>
              <a:rPr lang="en-US" dirty="0" err="1">
                <a:solidFill>
                  <a:srgbClr val="000000"/>
                </a:solidFill>
                <a:latin typeface="Monaco"/>
              </a:rPr>
              <a:t>PreferenceManager.</a:t>
            </a:r>
            <a:r>
              <a:rPr lang="en-US" i="1" dirty="0" err="1">
                <a:solidFill>
                  <a:srgbClr val="000000"/>
                </a:solidFill>
                <a:latin typeface="Monaco"/>
              </a:rPr>
              <a:t>getDefaultSharedPreferences</a:t>
            </a:r>
            <a:r>
              <a:rPr lang="en-US" i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b="1" i="1" dirty="0">
                <a:solidFill>
                  <a:srgbClr val="7F0055"/>
                </a:solidFill>
                <a:latin typeface="Monaco"/>
              </a:rPr>
              <a:t>this</a:t>
            </a:r>
            <a:r>
              <a:rPr lang="en-US" b="1" i="1" dirty="0">
                <a:solidFill>
                  <a:srgbClr val="000000"/>
                </a:solidFill>
                <a:latin typeface="Monaco"/>
              </a:rPr>
              <a:t>)</a:t>
            </a:r>
            <a:r>
              <a:rPr lang="en-US" b="1" i="1" dirty="0" smtClean="0">
                <a:solidFill>
                  <a:srgbClr val="000000"/>
                </a:solidFill>
                <a:latin typeface="Monaco"/>
              </a:rPr>
              <a:t>;</a:t>
            </a:r>
          </a:p>
          <a:p>
            <a:endParaRPr lang="en-US" b="1" i="1" dirty="0">
              <a:solidFill>
                <a:srgbClr val="000000"/>
              </a:solidFill>
              <a:latin typeface="Monaco"/>
            </a:endParaRPr>
          </a:p>
          <a:p>
            <a:r>
              <a:rPr lang="es-ES_tradnl" dirty="0">
                <a:solidFill>
                  <a:srgbClr val="000000"/>
                </a:solidFill>
                <a:latin typeface="Monaco"/>
              </a:rPr>
              <a:t>	</a:t>
            </a:r>
            <a:r>
              <a:rPr lang="es-ES_tradnl" dirty="0">
                <a:solidFill>
                  <a:srgbClr val="3F7F5F"/>
                </a:solidFill>
                <a:latin typeface="Monaco"/>
              </a:rPr>
              <a:t>//</a:t>
            </a:r>
            <a:r>
              <a:rPr lang="es-ES_tradnl" dirty="0" err="1">
                <a:solidFill>
                  <a:srgbClr val="3F7F5F"/>
                </a:solidFill>
                <a:latin typeface="Monaco"/>
              </a:rPr>
              <a:t>Step</a:t>
            </a:r>
            <a:r>
              <a:rPr lang="es-ES_tradnl" dirty="0">
                <a:solidFill>
                  <a:srgbClr val="3F7F5F"/>
                </a:solidFill>
                <a:latin typeface="Monaco"/>
              </a:rPr>
              <a:t> 2 declare</a:t>
            </a:r>
          </a:p>
          <a:p>
            <a:r>
              <a:rPr lang="da-DK" dirty="0" smtClean="0">
                <a:solidFill>
                  <a:srgbClr val="000000"/>
                </a:solidFill>
                <a:latin typeface="Monaco"/>
              </a:rPr>
              <a:t> </a:t>
            </a:r>
            <a:r>
              <a:rPr lang="da-DK" dirty="0">
                <a:solidFill>
                  <a:srgbClr val="0000C0"/>
                </a:solidFill>
                <a:latin typeface="Monaco"/>
              </a:rPr>
              <a:t>editor</a:t>
            </a:r>
            <a:r>
              <a:rPr lang="da-DK" dirty="0">
                <a:solidFill>
                  <a:srgbClr val="000000"/>
                </a:solidFill>
                <a:latin typeface="Monaco"/>
              </a:rPr>
              <a:t>=</a:t>
            </a:r>
            <a:r>
              <a:rPr lang="da-DK" dirty="0" err="1">
                <a:solidFill>
                  <a:srgbClr val="0000C0"/>
                </a:solidFill>
                <a:latin typeface="Monaco"/>
              </a:rPr>
              <a:t>app_pref</a:t>
            </a:r>
            <a:r>
              <a:rPr lang="da-DK" dirty="0" err="1">
                <a:solidFill>
                  <a:srgbClr val="000000"/>
                </a:solidFill>
                <a:latin typeface="Monaco"/>
              </a:rPr>
              <a:t>.edit</a:t>
            </a:r>
            <a:r>
              <a:rPr lang="da-DK" dirty="0">
                <a:solidFill>
                  <a:srgbClr val="000000"/>
                </a:solidFill>
                <a:latin typeface="Monaco"/>
              </a:rPr>
              <a:t>();</a:t>
            </a:r>
            <a:endParaRPr lang="en-US" b="1" i="1" dirty="0">
              <a:solidFill>
                <a:srgbClr val="000000"/>
              </a:solidFill>
              <a:latin typeface="Monaco"/>
            </a:endParaRP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96333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 </a:t>
            </a:r>
            <a:r>
              <a:rPr lang="en-AU" sz="1000" dirty="0" smtClean="0"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latin typeface="Arial" pitchFamily="34" charset="0"/>
                <a:cs typeface="Arial" pitchFamily="34" charset="0"/>
              </a:rPr>
              <a:pPr algn="r"/>
              <a:t>84</a:t>
            </a:fld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Step#3 : Store the Values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066800"/>
            <a:ext cx="9144000" cy="4524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dirty="0" err="1">
                <a:solidFill>
                  <a:srgbClr val="0000C0"/>
                </a:solidFill>
                <a:latin typeface="Monaco"/>
              </a:rPr>
              <a:t>btnset</a:t>
            </a:r>
            <a:r>
              <a:rPr lang="en-US" dirty="0" err="1">
                <a:solidFill>
                  <a:srgbClr val="000000"/>
                </a:solidFill>
                <a:latin typeface="Monaco"/>
              </a:rPr>
              <a:t>.setOnClickListener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b="1" dirty="0">
                <a:solidFill>
                  <a:srgbClr val="7F0055"/>
                </a:solidFill>
                <a:latin typeface="Monaco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/>
              </a:rPr>
              <a:t>View.OnClickListener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() {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		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/>
              </a:rPr>
              <a:t>  </a:t>
            </a:r>
            <a:r>
              <a:rPr lang="en-US" dirty="0" smtClean="0">
                <a:solidFill>
                  <a:srgbClr val="646464"/>
                </a:solidFill>
                <a:latin typeface="Monaco"/>
              </a:rPr>
              <a:t>@</a:t>
            </a:r>
            <a:r>
              <a:rPr lang="en-US" dirty="0">
                <a:solidFill>
                  <a:srgbClr val="646464"/>
                </a:solidFill>
                <a:latin typeface="Monaco"/>
              </a:rPr>
              <a:t>Override</a:t>
            </a:r>
          </a:p>
          <a:p>
            <a:r>
              <a:rPr lang="en-US" dirty="0" smtClean="0">
                <a:solidFill>
                  <a:srgbClr val="000000"/>
                </a:solidFill>
                <a:latin typeface="Monaco"/>
              </a:rPr>
              <a:t>  </a:t>
            </a:r>
            <a:r>
              <a:rPr lang="en-US" b="1" dirty="0" smtClean="0">
                <a:solidFill>
                  <a:srgbClr val="7F0055"/>
                </a:solidFill>
                <a:latin typeface="Monaco"/>
              </a:rPr>
              <a:t>public</a:t>
            </a:r>
            <a:r>
              <a:rPr lang="en-US" b="1" dirty="0" smtClean="0">
                <a:solidFill>
                  <a:srgbClr val="000000"/>
                </a:solidFill>
                <a:latin typeface="Monaco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/>
              </a:rPr>
              <a:t>onClick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(View v) {</a:t>
            </a:r>
          </a:p>
          <a:p>
            <a:r>
              <a:rPr lang="en-US" dirty="0" smtClean="0">
                <a:solidFill>
                  <a:srgbClr val="3F7F5F"/>
                </a:solidFill>
                <a:latin typeface="Monaco"/>
              </a:rPr>
              <a:t>/</a:t>
            </a:r>
            <a:r>
              <a:rPr lang="en-US" dirty="0">
                <a:solidFill>
                  <a:srgbClr val="3F7F5F"/>
                </a:solidFill>
                <a:latin typeface="Monaco"/>
              </a:rPr>
              <a:t>/ </a:t>
            </a:r>
            <a:r>
              <a:rPr lang="en-US" b="1" dirty="0">
                <a:solidFill>
                  <a:srgbClr val="7F9FBF"/>
                </a:solidFill>
                <a:latin typeface="Monaco"/>
              </a:rPr>
              <a:t>TODO</a:t>
            </a:r>
            <a:r>
              <a:rPr lang="en-US" b="1" dirty="0">
                <a:solidFill>
                  <a:srgbClr val="3F7F5F"/>
                </a:solidFill>
                <a:latin typeface="Monaco"/>
              </a:rPr>
              <a:t> Auto-generated method stub</a:t>
            </a:r>
          </a:p>
          <a:p>
            <a:r>
              <a:rPr lang="es-ES_tradnl" dirty="0" smtClean="0">
                <a:solidFill>
                  <a:srgbClr val="000000"/>
                </a:solidFill>
                <a:latin typeface="Monaco"/>
              </a:rPr>
              <a:t>	</a:t>
            </a:r>
            <a:r>
              <a:rPr lang="es-ES_tradnl" dirty="0" smtClean="0">
                <a:solidFill>
                  <a:srgbClr val="3F7F5F"/>
                </a:solidFill>
                <a:latin typeface="Monaco"/>
              </a:rPr>
              <a:t>/</a:t>
            </a:r>
            <a:r>
              <a:rPr lang="es-ES_tradnl" dirty="0">
                <a:solidFill>
                  <a:srgbClr val="3F7F5F"/>
                </a:solidFill>
                <a:latin typeface="Monaco"/>
              </a:rPr>
              <a:t>/</a:t>
            </a:r>
            <a:r>
              <a:rPr lang="es-ES_tradnl" dirty="0" err="1">
                <a:solidFill>
                  <a:srgbClr val="3F7F5F"/>
                </a:solidFill>
                <a:latin typeface="Monaco"/>
              </a:rPr>
              <a:t>Step</a:t>
            </a:r>
            <a:r>
              <a:rPr lang="es-ES_tradnl" dirty="0">
                <a:solidFill>
                  <a:srgbClr val="3F7F5F"/>
                </a:solidFill>
                <a:latin typeface="Monaco"/>
              </a:rPr>
              <a:t> 2 declare</a:t>
            </a:r>
          </a:p>
          <a:p>
            <a:r>
              <a:rPr lang="da-DK" dirty="0" smtClean="0">
                <a:solidFill>
                  <a:srgbClr val="0000C0"/>
                </a:solidFill>
                <a:latin typeface="Monaco"/>
              </a:rPr>
              <a:t>editor</a:t>
            </a:r>
            <a:r>
              <a:rPr lang="da-DK" dirty="0">
                <a:solidFill>
                  <a:srgbClr val="000000"/>
                </a:solidFill>
                <a:latin typeface="Monaco"/>
              </a:rPr>
              <a:t>=</a:t>
            </a:r>
            <a:r>
              <a:rPr lang="da-DK" dirty="0" err="1">
                <a:solidFill>
                  <a:srgbClr val="0000C0"/>
                </a:solidFill>
                <a:latin typeface="Monaco"/>
              </a:rPr>
              <a:t>app_pref</a:t>
            </a:r>
            <a:r>
              <a:rPr lang="da-DK" dirty="0" err="1">
                <a:solidFill>
                  <a:srgbClr val="000000"/>
                </a:solidFill>
                <a:latin typeface="Monaco"/>
              </a:rPr>
              <a:t>.edit</a:t>
            </a:r>
            <a:r>
              <a:rPr lang="da-DK" dirty="0">
                <a:solidFill>
                  <a:srgbClr val="000000"/>
                </a:solidFill>
                <a:latin typeface="Monaco"/>
              </a:rPr>
              <a:t>()</a:t>
            </a:r>
            <a:r>
              <a:rPr lang="da-DK" dirty="0" smtClean="0">
                <a:solidFill>
                  <a:srgbClr val="000000"/>
                </a:solidFill>
                <a:latin typeface="Monaco"/>
              </a:rPr>
              <a:t>;</a:t>
            </a:r>
          </a:p>
          <a:p>
            <a:r>
              <a:rPr lang="fi-FI" dirty="0" err="1" smtClean="0">
                <a:solidFill>
                  <a:srgbClr val="0000C0"/>
                </a:solidFill>
                <a:latin typeface="Monaco"/>
              </a:rPr>
              <a:t>editor</a:t>
            </a:r>
            <a:r>
              <a:rPr lang="fi-FI" dirty="0" err="1" smtClean="0">
                <a:solidFill>
                  <a:srgbClr val="000000"/>
                </a:solidFill>
                <a:latin typeface="Monaco"/>
              </a:rPr>
              <a:t>.putString(</a:t>
            </a:r>
            <a:r>
              <a:rPr lang="fi-FI" dirty="0" err="1" smtClean="0">
                <a:solidFill>
                  <a:srgbClr val="2A00FF"/>
                </a:solidFill>
                <a:latin typeface="Monaco"/>
              </a:rPr>
              <a:t>"myValue</a:t>
            </a:r>
            <a:r>
              <a:rPr lang="fi-FI" dirty="0" smtClean="0">
                <a:solidFill>
                  <a:srgbClr val="2A00FF"/>
                </a:solidFill>
                <a:latin typeface="Monaco"/>
              </a:rPr>
              <a:t>”</a:t>
            </a:r>
            <a:r>
              <a:rPr lang="fi-FI" dirty="0" smtClean="0">
                <a:solidFill>
                  <a:srgbClr val="000000"/>
                </a:solidFill>
                <a:latin typeface="Monaco"/>
              </a:rPr>
              <a:t>, </a:t>
            </a:r>
            <a:r>
              <a:rPr lang="fi-FI" dirty="0" err="1" smtClean="0">
                <a:solidFill>
                  <a:srgbClr val="0000C0"/>
                </a:solidFill>
                <a:latin typeface="Monaco"/>
              </a:rPr>
              <a:t>etset</a:t>
            </a:r>
            <a:r>
              <a:rPr lang="fi-FI" dirty="0" err="1" smtClean="0">
                <a:solidFill>
                  <a:srgbClr val="000000"/>
                </a:solidFill>
                <a:latin typeface="Monaco"/>
              </a:rPr>
              <a:t>.getText().toString().trim</a:t>
            </a:r>
            <a:r>
              <a:rPr lang="fi-FI" dirty="0" smtClean="0">
                <a:solidFill>
                  <a:srgbClr val="000000"/>
                </a:solidFill>
                <a:latin typeface="Monaco"/>
              </a:rPr>
              <a:t>());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			</a:t>
            </a:r>
          </a:p>
          <a:p>
            <a:r>
              <a:rPr lang="fr-FR" dirty="0" err="1" smtClean="0">
                <a:solidFill>
                  <a:srgbClr val="0000C0"/>
                </a:solidFill>
                <a:latin typeface="Monaco"/>
              </a:rPr>
              <a:t>editor</a:t>
            </a:r>
            <a:r>
              <a:rPr lang="fr-FR" dirty="0" err="1" smtClean="0">
                <a:solidFill>
                  <a:srgbClr val="000000"/>
                </a:solidFill>
                <a:latin typeface="Monaco"/>
              </a:rPr>
              <a:t>.commit</a:t>
            </a:r>
            <a:r>
              <a:rPr lang="fr-FR" dirty="0">
                <a:solidFill>
                  <a:srgbClr val="000000"/>
                </a:solidFill>
                <a:latin typeface="Monaco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dirty="0" smtClean="0">
                <a:solidFill>
                  <a:srgbClr val="3F7F5F"/>
                </a:solidFill>
                <a:latin typeface="Monaco"/>
              </a:rPr>
              <a:t>/</a:t>
            </a:r>
            <a:r>
              <a:rPr lang="en-US" dirty="0">
                <a:solidFill>
                  <a:srgbClr val="3F7F5F"/>
                </a:solidFill>
                <a:latin typeface="Monaco"/>
              </a:rPr>
              <a:t>/	Intent </a:t>
            </a:r>
            <a:r>
              <a:rPr lang="en-US" dirty="0" err="1">
                <a:solidFill>
                  <a:srgbClr val="3F7F5F"/>
                </a:solidFill>
                <a:latin typeface="Monaco"/>
              </a:rPr>
              <a:t>myIntent</a:t>
            </a:r>
            <a:r>
              <a:rPr lang="en-US" dirty="0">
                <a:solidFill>
                  <a:srgbClr val="3F7F5F"/>
                </a:solidFill>
                <a:latin typeface="Monaco"/>
              </a:rPr>
              <a:t> = new Intent(</a:t>
            </a:r>
            <a:r>
              <a:rPr lang="en-US" dirty="0" err="1">
                <a:solidFill>
                  <a:srgbClr val="3F7F5F"/>
                </a:solidFill>
                <a:latin typeface="Monaco"/>
              </a:rPr>
              <a:t>SharedActivity.this,Second.class</a:t>
            </a:r>
            <a:r>
              <a:rPr lang="en-US" dirty="0">
                <a:solidFill>
                  <a:srgbClr val="3F7F5F"/>
                </a:solidFill>
                <a:latin typeface="Monaco"/>
              </a:rPr>
              <a:t>);                </a:t>
            </a:r>
          </a:p>
          <a:p>
            <a:r>
              <a:rPr lang="hu-HU" dirty="0">
                <a:solidFill>
                  <a:srgbClr val="000000"/>
                </a:solidFill>
                <a:latin typeface="Monaco"/>
              </a:rPr>
              <a:t>	</a:t>
            </a:r>
            <a:r>
              <a:rPr lang="hu-HU" dirty="0" smtClean="0">
                <a:solidFill>
                  <a:srgbClr val="3F7F5F"/>
                </a:solidFill>
                <a:latin typeface="Monaco"/>
              </a:rPr>
              <a:t>/</a:t>
            </a:r>
            <a:r>
              <a:rPr lang="hu-HU" dirty="0">
                <a:solidFill>
                  <a:srgbClr val="3F7F5F"/>
                </a:solidFill>
                <a:latin typeface="Monaco"/>
              </a:rPr>
              <a:t>/	startActivity(myIntent);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			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		}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	});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0" y="3429000"/>
            <a:ext cx="2590800" cy="609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81071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 </a:t>
            </a:r>
            <a:r>
              <a:rPr lang="en-AU" sz="1000" dirty="0" smtClean="0"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latin typeface="Arial" pitchFamily="34" charset="0"/>
                <a:cs typeface="Arial" pitchFamily="34" charset="0"/>
              </a:rPr>
              <a:pPr algn="r"/>
              <a:t>85</a:t>
            </a:fld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Step#4 : Retrieve the Values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" y="1066800"/>
            <a:ext cx="88392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/>
              </a:rPr>
              <a:t> </a:t>
            </a:r>
            <a:r>
              <a:rPr lang="pl-PL" dirty="0">
                <a:solidFill>
                  <a:srgbClr val="000000"/>
                </a:solidFill>
                <a:latin typeface="Monaco"/>
              </a:rPr>
              <a:t> </a:t>
            </a:r>
            <a:r>
              <a:rPr lang="pl-PL" dirty="0" err="1">
                <a:solidFill>
                  <a:srgbClr val="0000C0"/>
                </a:solidFill>
                <a:latin typeface="Monaco"/>
              </a:rPr>
              <a:t>btnget</a:t>
            </a:r>
            <a:r>
              <a:rPr lang="pl-PL" dirty="0" err="1">
                <a:solidFill>
                  <a:srgbClr val="000000"/>
                </a:solidFill>
                <a:latin typeface="Monaco"/>
              </a:rPr>
              <a:t>.setOnClickListener</a:t>
            </a:r>
            <a:r>
              <a:rPr lang="pl-PL" dirty="0">
                <a:solidFill>
                  <a:srgbClr val="000000"/>
                </a:solidFill>
                <a:latin typeface="Monaco"/>
              </a:rPr>
              <a:t>(</a:t>
            </a:r>
            <a:r>
              <a:rPr lang="pl-PL" b="1" dirty="0" err="1">
                <a:solidFill>
                  <a:srgbClr val="7F0055"/>
                </a:solidFill>
                <a:latin typeface="Monaco"/>
              </a:rPr>
              <a:t>new</a:t>
            </a:r>
            <a:r>
              <a:rPr lang="pl-PL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Monaco"/>
              </a:rPr>
              <a:t>View.OnClickListener</a:t>
            </a:r>
            <a:r>
              <a:rPr lang="pl-PL" b="1" dirty="0">
                <a:solidFill>
                  <a:srgbClr val="000000"/>
                </a:solidFill>
                <a:latin typeface="Monaco"/>
              </a:rPr>
              <a:t>() {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		</a:t>
            </a:r>
          </a:p>
          <a:p>
            <a:r>
              <a:rPr lang="en-US" dirty="0" smtClean="0">
                <a:solidFill>
                  <a:srgbClr val="646464"/>
                </a:solidFill>
                <a:latin typeface="Monaco"/>
              </a:rPr>
              <a:t>@</a:t>
            </a:r>
            <a:r>
              <a:rPr lang="en-US" dirty="0">
                <a:solidFill>
                  <a:srgbClr val="646464"/>
                </a:solidFill>
                <a:latin typeface="Monaco"/>
              </a:rPr>
              <a:t>Override</a:t>
            </a:r>
          </a:p>
          <a:p>
            <a:r>
              <a:rPr lang="en-US" b="1" dirty="0" smtClean="0">
                <a:solidFill>
                  <a:srgbClr val="7F0055"/>
                </a:solidFill>
                <a:latin typeface="Monaco"/>
              </a:rPr>
              <a:t>public</a:t>
            </a:r>
            <a:r>
              <a:rPr lang="en-US" b="1" dirty="0" smtClean="0">
                <a:solidFill>
                  <a:srgbClr val="000000"/>
                </a:solidFill>
                <a:latin typeface="Monaco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/>
              </a:rPr>
              <a:t>onClick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(View v) {</a:t>
            </a:r>
          </a:p>
          <a:p>
            <a:r>
              <a:rPr lang="en-US" dirty="0" smtClean="0">
                <a:solidFill>
                  <a:srgbClr val="3F7F5F"/>
                </a:solidFill>
                <a:latin typeface="Monaco"/>
              </a:rPr>
              <a:t>/</a:t>
            </a:r>
            <a:r>
              <a:rPr lang="en-US" dirty="0">
                <a:solidFill>
                  <a:srgbClr val="3F7F5F"/>
                </a:solidFill>
                <a:latin typeface="Monaco"/>
              </a:rPr>
              <a:t>/ </a:t>
            </a:r>
            <a:r>
              <a:rPr lang="en-US" b="1" dirty="0">
                <a:solidFill>
                  <a:srgbClr val="7F9FBF"/>
                </a:solidFill>
                <a:latin typeface="Monaco"/>
              </a:rPr>
              <a:t>TODO</a:t>
            </a:r>
            <a:r>
              <a:rPr lang="en-US" b="1" dirty="0">
                <a:solidFill>
                  <a:srgbClr val="3F7F5F"/>
                </a:solidFill>
                <a:latin typeface="Monaco"/>
              </a:rPr>
              <a:t> Auto-generated method stub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			</a:t>
            </a:r>
          </a:p>
          <a:p>
            <a:r>
              <a:rPr lang="fi-FI" dirty="0" err="1" smtClean="0">
                <a:solidFill>
                  <a:srgbClr val="000000"/>
                </a:solidFill>
                <a:latin typeface="Monaco"/>
              </a:rPr>
              <a:t>String</a:t>
            </a:r>
            <a:r>
              <a:rPr lang="fi-FI" dirty="0" smtClean="0">
                <a:solidFill>
                  <a:srgbClr val="000000"/>
                </a:solidFill>
                <a:latin typeface="Monaco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Monaco"/>
              </a:rPr>
              <a:t>myPref=</a:t>
            </a:r>
            <a:r>
              <a:rPr lang="fi-FI" dirty="0" err="1">
                <a:solidFill>
                  <a:srgbClr val="0000C0"/>
                </a:solidFill>
                <a:latin typeface="Monaco"/>
              </a:rPr>
              <a:t>app_pref</a:t>
            </a:r>
            <a:r>
              <a:rPr lang="fi-FI" dirty="0" err="1">
                <a:solidFill>
                  <a:srgbClr val="000000"/>
                </a:solidFill>
                <a:latin typeface="Monaco"/>
              </a:rPr>
              <a:t>.getString(</a:t>
            </a:r>
            <a:r>
              <a:rPr lang="fi-FI" dirty="0" err="1">
                <a:solidFill>
                  <a:srgbClr val="2A00FF"/>
                </a:solidFill>
                <a:latin typeface="Monaco"/>
              </a:rPr>
              <a:t>"myValue</a:t>
            </a:r>
            <a:r>
              <a:rPr lang="fi-FI" dirty="0">
                <a:solidFill>
                  <a:srgbClr val="2A00FF"/>
                </a:solidFill>
                <a:latin typeface="Monaco"/>
              </a:rPr>
              <a:t>"</a:t>
            </a:r>
            <a:r>
              <a:rPr lang="fi-FI" dirty="0">
                <a:solidFill>
                  <a:srgbClr val="000000"/>
                </a:solidFill>
                <a:latin typeface="Monaco"/>
              </a:rPr>
              <a:t>, </a:t>
            </a:r>
            <a:r>
              <a:rPr lang="fi-FI" dirty="0">
                <a:solidFill>
                  <a:srgbClr val="2A00FF"/>
                </a:solidFill>
                <a:latin typeface="Monaco"/>
              </a:rPr>
              <a:t>"</a:t>
            </a:r>
            <a:r>
              <a:rPr lang="fi-FI" dirty="0" err="1">
                <a:solidFill>
                  <a:srgbClr val="2A00FF"/>
                </a:solidFill>
                <a:latin typeface="Monaco"/>
              </a:rPr>
              <a:t>Nullll</a:t>
            </a:r>
            <a:r>
              <a:rPr lang="fi-FI" dirty="0">
                <a:solidFill>
                  <a:srgbClr val="2A00FF"/>
                </a:solidFill>
                <a:latin typeface="Monaco"/>
              </a:rPr>
              <a:t>"</a:t>
            </a:r>
            <a:r>
              <a:rPr lang="fi-FI" dirty="0">
                <a:solidFill>
                  <a:srgbClr val="000000"/>
                </a:solidFill>
                <a:latin typeface="Monaco"/>
              </a:rPr>
              <a:t>)</a:t>
            </a:r>
            <a:r>
              <a:rPr lang="fi-FI" dirty="0" smtClean="0">
                <a:solidFill>
                  <a:srgbClr val="000000"/>
                </a:solidFill>
                <a:latin typeface="Monaco"/>
              </a:rPr>
              <a:t>;</a:t>
            </a:r>
          </a:p>
          <a:p>
            <a:endParaRPr lang="nl-NL" dirty="0">
              <a:solidFill>
                <a:srgbClr val="000000"/>
              </a:solidFill>
              <a:latin typeface="Monaco"/>
            </a:endParaRPr>
          </a:p>
          <a:p>
            <a:r>
              <a:rPr lang="nl-NL" dirty="0" err="1" smtClean="0">
                <a:solidFill>
                  <a:srgbClr val="0000C0"/>
                </a:solidFill>
                <a:latin typeface="Monaco"/>
              </a:rPr>
              <a:t>etget</a:t>
            </a:r>
            <a:r>
              <a:rPr lang="nl-NL" dirty="0" err="1" smtClean="0">
                <a:solidFill>
                  <a:srgbClr val="000000"/>
                </a:solidFill>
                <a:latin typeface="Monaco"/>
              </a:rPr>
              <a:t>.setText</a:t>
            </a:r>
            <a:r>
              <a:rPr lang="nl-NL" dirty="0" smtClean="0">
                <a:solidFill>
                  <a:srgbClr val="000000"/>
                </a:solidFill>
                <a:latin typeface="Monaco"/>
              </a:rPr>
              <a:t>(</a:t>
            </a:r>
            <a:r>
              <a:rPr lang="nl-NL" dirty="0" err="1" smtClean="0">
                <a:solidFill>
                  <a:srgbClr val="000000"/>
                </a:solidFill>
                <a:latin typeface="Monaco"/>
              </a:rPr>
              <a:t>myPref</a:t>
            </a:r>
            <a:r>
              <a:rPr lang="nl-NL" dirty="0" smtClean="0">
                <a:solidFill>
                  <a:srgbClr val="000000"/>
                </a:solidFill>
                <a:latin typeface="Monaco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			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			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		}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	});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38354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 </a:t>
            </a:r>
            <a:r>
              <a:rPr lang="en-AU" sz="1000" dirty="0" smtClean="0"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latin typeface="Arial" pitchFamily="34" charset="0"/>
                <a:cs typeface="Arial" pitchFamily="34" charset="0"/>
              </a:rPr>
              <a:pPr algn="r"/>
              <a:t>86</a:t>
            </a:fld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Step#5 : Clear the Values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1028343"/>
            <a:ext cx="8686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dirty="0" err="1">
                <a:solidFill>
                  <a:srgbClr val="0000C0"/>
                </a:solidFill>
                <a:latin typeface="Monaco"/>
              </a:rPr>
              <a:t>btnremove</a:t>
            </a:r>
            <a:r>
              <a:rPr lang="en-US" dirty="0" err="1">
                <a:solidFill>
                  <a:srgbClr val="000000"/>
                </a:solidFill>
                <a:latin typeface="Monaco"/>
              </a:rPr>
              <a:t>.setOnClickListener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b="1" dirty="0">
                <a:solidFill>
                  <a:srgbClr val="7F0055"/>
                </a:solidFill>
                <a:latin typeface="Monaco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/>
              </a:rPr>
              <a:t>View.OnClickListener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() {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		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dirty="0" smtClean="0">
                <a:solidFill>
                  <a:srgbClr val="646464"/>
                </a:solidFill>
                <a:latin typeface="Monaco"/>
              </a:rPr>
              <a:t>@</a:t>
            </a:r>
            <a:r>
              <a:rPr lang="en-US" dirty="0">
                <a:solidFill>
                  <a:srgbClr val="646464"/>
                </a:solidFill>
                <a:latin typeface="Monaco"/>
              </a:rPr>
              <a:t>Override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</a:t>
            </a:r>
            <a:r>
              <a:rPr lang="en-US" b="1" dirty="0" smtClean="0">
                <a:solidFill>
                  <a:srgbClr val="7F0055"/>
                </a:solidFill>
                <a:latin typeface="Monaco"/>
              </a:rPr>
              <a:t>public</a:t>
            </a:r>
            <a:r>
              <a:rPr lang="en-US" b="1" dirty="0" smtClean="0">
                <a:solidFill>
                  <a:srgbClr val="000000"/>
                </a:solidFill>
                <a:latin typeface="Monaco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/>
              </a:rPr>
              <a:t>onClick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(View v) {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	</a:t>
            </a:r>
            <a:r>
              <a:rPr lang="en-US" dirty="0" smtClean="0">
                <a:solidFill>
                  <a:srgbClr val="3F7F5F"/>
                </a:solidFill>
                <a:latin typeface="Monaco"/>
              </a:rPr>
              <a:t>/</a:t>
            </a:r>
            <a:r>
              <a:rPr lang="en-US" dirty="0">
                <a:solidFill>
                  <a:srgbClr val="3F7F5F"/>
                </a:solidFill>
                <a:latin typeface="Monaco"/>
              </a:rPr>
              <a:t>/ </a:t>
            </a:r>
            <a:r>
              <a:rPr lang="en-US" b="1" dirty="0">
                <a:solidFill>
                  <a:srgbClr val="7F9FBF"/>
                </a:solidFill>
                <a:latin typeface="Monaco"/>
              </a:rPr>
              <a:t>TODO</a:t>
            </a:r>
            <a:r>
              <a:rPr lang="en-US" b="1" dirty="0">
                <a:solidFill>
                  <a:srgbClr val="3F7F5F"/>
                </a:solidFill>
                <a:latin typeface="Monaco"/>
              </a:rPr>
              <a:t> Auto-generated method stub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	</a:t>
            </a:r>
            <a:r>
              <a:rPr lang="en-US" dirty="0" err="1" smtClean="0">
                <a:solidFill>
                  <a:srgbClr val="0000C0"/>
                </a:solidFill>
                <a:latin typeface="Monaco"/>
              </a:rPr>
              <a:t>editor</a:t>
            </a:r>
            <a:r>
              <a:rPr lang="en-US" dirty="0" err="1" smtClean="0">
                <a:solidFill>
                  <a:srgbClr val="000000"/>
                </a:solidFill>
                <a:latin typeface="Monaco"/>
              </a:rPr>
              <a:t>.remove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/>
              </a:rPr>
              <a:t>myValue</a:t>
            </a:r>
            <a:r>
              <a:rPr lang="en-US" dirty="0">
                <a:solidFill>
                  <a:srgbClr val="2A00FF"/>
                </a:solidFill>
                <a:latin typeface="Monaco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);</a:t>
            </a:r>
          </a:p>
          <a:p>
            <a:r>
              <a:rPr lang="fr-FR" dirty="0">
                <a:solidFill>
                  <a:srgbClr val="000000"/>
                </a:solidFill>
                <a:latin typeface="Monaco"/>
              </a:rPr>
              <a:t>		</a:t>
            </a:r>
            <a:r>
              <a:rPr lang="fr-FR" dirty="0" err="1" smtClean="0">
                <a:solidFill>
                  <a:srgbClr val="0000C0"/>
                </a:solidFill>
                <a:latin typeface="Monaco"/>
              </a:rPr>
              <a:t>editor</a:t>
            </a:r>
            <a:r>
              <a:rPr lang="fr-FR" dirty="0" err="1" smtClean="0">
                <a:solidFill>
                  <a:srgbClr val="000000"/>
                </a:solidFill>
                <a:latin typeface="Monaco"/>
              </a:rPr>
              <a:t>.commit</a:t>
            </a:r>
            <a:r>
              <a:rPr lang="fr-FR" dirty="0">
                <a:solidFill>
                  <a:srgbClr val="000000"/>
                </a:solidFill>
                <a:latin typeface="Monaco"/>
              </a:rPr>
              <a:t>(); </a:t>
            </a:r>
            <a:r>
              <a:rPr lang="fr-FR" dirty="0">
                <a:solidFill>
                  <a:srgbClr val="3F7F5F"/>
                </a:solidFill>
                <a:latin typeface="Monaco"/>
              </a:rPr>
              <a:t>// commit changes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			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		}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		});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        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    }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618826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 </a:t>
            </a:r>
            <a:r>
              <a:rPr lang="en-AU" sz="1000" dirty="0" smtClean="0"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latin typeface="Arial" pitchFamily="34" charset="0"/>
                <a:cs typeface="Arial" pitchFamily="34" charset="0"/>
              </a:rPr>
              <a:pPr algn="r"/>
              <a:t>87</a:t>
            </a:fld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Step#7 : Share across Screens</a:t>
            </a:r>
            <a:endParaRPr lang="en-US" sz="2800" b="1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028343"/>
            <a:ext cx="9144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Monaco"/>
              </a:rPr>
              <a:t>SharedPreferences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aco"/>
              </a:rPr>
              <a:t>app_preferences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Monaco"/>
              </a:rPr>
              <a:t>PreferenceManager.</a:t>
            </a:r>
            <a:r>
              <a:rPr lang="en-US" i="1" dirty="0" err="1">
                <a:solidFill>
                  <a:srgbClr val="000000"/>
                </a:solidFill>
                <a:latin typeface="Monaco"/>
              </a:rPr>
              <a:t>getDefaultSharedPreferences</a:t>
            </a:r>
            <a:r>
              <a:rPr lang="en-US" i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b="1" i="1" dirty="0">
                <a:solidFill>
                  <a:srgbClr val="7F0055"/>
                </a:solidFill>
                <a:latin typeface="Monaco"/>
              </a:rPr>
              <a:t>this</a:t>
            </a:r>
            <a:r>
              <a:rPr lang="en-US" b="1" i="1" dirty="0">
                <a:solidFill>
                  <a:srgbClr val="000000"/>
                </a:solidFill>
                <a:latin typeface="Monaco"/>
              </a:rPr>
              <a:t>); </a:t>
            </a:r>
            <a:endParaRPr lang="en-US" b="1" i="1" dirty="0" smtClean="0">
              <a:solidFill>
                <a:srgbClr val="000000"/>
              </a:solidFill>
              <a:latin typeface="Monaco"/>
            </a:endParaRPr>
          </a:p>
          <a:p>
            <a:endParaRPr lang="en-US" b="1" i="1" dirty="0">
              <a:solidFill>
                <a:srgbClr val="000000"/>
              </a:solidFill>
              <a:latin typeface="Monaco"/>
            </a:endParaRPr>
          </a:p>
          <a:p>
            <a:r>
              <a:rPr lang="en-US" b="1" i="1" dirty="0" smtClean="0">
                <a:solidFill>
                  <a:srgbClr val="000000"/>
                </a:solidFill>
                <a:latin typeface="Monaco"/>
              </a:rPr>
              <a:t>     </a:t>
            </a:r>
            <a:endParaRPr lang="en-US" b="1" i="1" dirty="0">
              <a:solidFill>
                <a:srgbClr val="000000"/>
              </a:solidFill>
              <a:latin typeface="Monaco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onaco"/>
              </a:rPr>
              <a:t>String 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text = </a:t>
            </a:r>
            <a:r>
              <a:rPr lang="en-US" dirty="0" err="1">
                <a:solidFill>
                  <a:srgbClr val="000000"/>
                </a:solidFill>
                <a:latin typeface="Monaco"/>
              </a:rPr>
              <a:t>app_preferences.getString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dirty="0">
                <a:solidFill>
                  <a:srgbClr val="2A00FF"/>
                </a:solidFill>
                <a:latin typeface="Monaco"/>
              </a:rPr>
              <a:t>"</a:t>
            </a:r>
            <a:r>
              <a:rPr lang="en-US" dirty="0" err="1">
                <a:solidFill>
                  <a:srgbClr val="2A00FF"/>
                </a:solidFill>
                <a:latin typeface="Monaco"/>
              </a:rPr>
              <a:t>myValue</a:t>
            </a:r>
            <a:r>
              <a:rPr lang="en-US" dirty="0">
                <a:solidFill>
                  <a:srgbClr val="2A00FF"/>
                </a:solidFill>
                <a:latin typeface="Monaco"/>
              </a:rPr>
              <a:t>"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, </a:t>
            </a:r>
            <a:r>
              <a:rPr lang="en-US" dirty="0">
                <a:solidFill>
                  <a:srgbClr val="2A00FF"/>
                </a:solidFill>
                <a:latin typeface="Monaco"/>
              </a:rPr>
              <a:t>"null"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);      </a:t>
            </a:r>
          </a:p>
          <a:p>
            <a:r>
              <a:rPr lang="pl-PL" dirty="0">
                <a:solidFill>
                  <a:srgbClr val="000000"/>
                </a:solidFill>
                <a:latin typeface="Monaco"/>
              </a:rPr>
              <a:t>		</a:t>
            </a:r>
            <a:endParaRPr lang="pl-PL" dirty="0" smtClean="0">
              <a:solidFill>
                <a:srgbClr val="000000"/>
              </a:solidFill>
              <a:latin typeface="Monaco"/>
            </a:endParaRPr>
          </a:p>
          <a:p>
            <a:endParaRPr lang="pl-PL" dirty="0">
              <a:solidFill>
                <a:srgbClr val="000000"/>
              </a:solidFill>
              <a:latin typeface="Monaco"/>
            </a:endParaRPr>
          </a:p>
          <a:p>
            <a:r>
              <a:rPr lang="pl-PL" dirty="0" err="1" smtClean="0">
                <a:solidFill>
                  <a:srgbClr val="0000C0"/>
                </a:solidFill>
                <a:latin typeface="Monaco"/>
              </a:rPr>
              <a:t>textView</a:t>
            </a:r>
            <a:r>
              <a:rPr lang="pl-PL" dirty="0" err="1" smtClean="0">
                <a:solidFill>
                  <a:srgbClr val="000000"/>
                </a:solidFill>
                <a:latin typeface="Monaco"/>
              </a:rPr>
              <a:t>.setText</a:t>
            </a:r>
            <a:r>
              <a:rPr lang="pl-PL" dirty="0">
                <a:solidFill>
                  <a:srgbClr val="000000"/>
                </a:solidFill>
                <a:latin typeface="Monaco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Monaco"/>
              </a:rPr>
              <a:t>text</a:t>
            </a:r>
            <a:r>
              <a:rPr lang="pl-PL" dirty="0">
                <a:solidFill>
                  <a:srgbClr val="000000"/>
                </a:solidFill>
                <a:latin typeface="Monaco"/>
              </a:rPr>
              <a:t>);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555003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1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-69012" y="-95534"/>
            <a:ext cx="9213012" cy="6243634"/>
          </a:xfrm>
          <a:prstGeom prst="rect">
            <a:avLst/>
          </a:prstGeom>
          <a:pattFill prst="smCheck">
            <a:fgClr>
              <a:schemeClr val="bg2">
                <a:lumMod val="5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28700" y="2743200"/>
            <a:ext cx="7086600" cy="78319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 smtClean="0">
                <a:latin typeface="Arial" pitchFamily="34" charset="0"/>
                <a:cs typeface="Arial" pitchFamily="34" charset="0"/>
              </a:rPr>
              <a:t>Sqlite</a:t>
            </a:r>
            <a:r>
              <a:rPr lang="en-US" sz="4000" dirty="0" smtClean="0">
                <a:latin typeface="Arial" pitchFamily="34" charset="0"/>
                <a:cs typeface="Arial" pitchFamily="34" charset="0"/>
              </a:rPr>
              <a:t> Database Schema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52400" y="6172200"/>
            <a:ext cx="9323612" cy="6858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5421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Unbounded Solution PPT Template 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17468</TotalTime>
  <Words>2276</Words>
  <Application>Microsoft Macintosh PowerPoint</Application>
  <PresentationFormat>On-screen Show (4:3)</PresentationFormat>
  <Paragraphs>915</Paragraphs>
  <Slides>87</Slides>
  <Notes>78</Notes>
  <HiddenSlides>0</HiddenSlides>
  <MMClips>0</MMClips>
  <ScaleCrop>false</ScaleCrop>
  <HeadingPairs>
    <vt:vector size="4" baseType="variant">
      <vt:variant>
        <vt:lpstr>Theme</vt:lpstr>
      </vt:variant>
      <vt:variant>
        <vt:i4>7</vt:i4>
      </vt:variant>
      <vt:variant>
        <vt:lpstr>Slide Titles</vt:lpstr>
      </vt:variant>
      <vt:variant>
        <vt:i4>87</vt:i4>
      </vt:variant>
    </vt:vector>
  </HeadingPairs>
  <TitlesOfParts>
    <vt:vector size="94" baseType="lpstr">
      <vt:lpstr>Office Theme</vt:lpstr>
      <vt:lpstr>Custom Design</vt:lpstr>
      <vt:lpstr>1_Custom Design</vt:lpstr>
      <vt:lpstr>2_Custom Design</vt:lpstr>
      <vt:lpstr>3_Custom Design</vt:lpstr>
      <vt:lpstr>4_Custom Design</vt:lpstr>
      <vt:lpstr>Unbounded Solution PPT Template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gesban</dc:creator>
  <cp:lastModifiedBy>Kalpesh Sevak</cp:lastModifiedBy>
  <cp:revision>546</cp:revision>
  <cp:lastPrinted>2012-07-31T17:59:23Z</cp:lastPrinted>
  <dcterms:created xsi:type="dcterms:W3CDTF">2012-07-31T17:07:37Z</dcterms:created>
  <dcterms:modified xsi:type="dcterms:W3CDTF">2015-07-31T03:07:10Z</dcterms:modified>
</cp:coreProperties>
</file>